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96"/>
  </p:notesMasterIdLst>
  <p:sldIdLst>
    <p:sldId id="256" r:id="rId2"/>
    <p:sldId id="364" r:id="rId3"/>
    <p:sldId id="368" r:id="rId4"/>
    <p:sldId id="291" r:id="rId5"/>
    <p:sldId id="373" r:id="rId6"/>
    <p:sldId id="369" r:id="rId7"/>
    <p:sldId id="260" r:id="rId8"/>
    <p:sldId id="282" r:id="rId9"/>
    <p:sldId id="283" r:id="rId10"/>
    <p:sldId id="284" r:id="rId11"/>
    <p:sldId id="285" r:id="rId12"/>
    <p:sldId id="286" r:id="rId13"/>
    <p:sldId id="287" r:id="rId14"/>
    <p:sldId id="327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293" r:id="rId25"/>
    <p:sldId id="280" r:id="rId26"/>
    <p:sldId id="257" r:id="rId27"/>
    <p:sldId id="261" r:id="rId28"/>
    <p:sldId id="270" r:id="rId29"/>
    <p:sldId id="262" r:id="rId30"/>
    <p:sldId id="263" r:id="rId31"/>
    <p:sldId id="264" r:id="rId32"/>
    <p:sldId id="265" r:id="rId33"/>
    <p:sldId id="266" r:id="rId34"/>
    <p:sldId id="267" r:id="rId35"/>
    <p:sldId id="272" r:id="rId36"/>
    <p:sldId id="289" r:id="rId37"/>
    <p:sldId id="273" r:id="rId38"/>
    <p:sldId id="278" r:id="rId39"/>
    <p:sldId id="279" r:id="rId40"/>
    <p:sldId id="274" r:id="rId41"/>
    <p:sldId id="277" r:id="rId42"/>
    <p:sldId id="290" r:id="rId43"/>
    <p:sldId id="367" r:id="rId44"/>
    <p:sldId id="366" r:id="rId45"/>
    <p:sldId id="328" r:id="rId46"/>
    <p:sldId id="370" r:id="rId47"/>
    <p:sldId id="371" r:id="rId48"/>
    <p:sldId id="372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1" r:id="rId62"/>
    <p:sldId id="303" r:id="rId63"/>
    <p:sldId id="294" r:id="rId64"/>
    <p:sldId id="295" r:id="rId65"/>
    <p:sldId id="296" r:id="rId66"/>
    <p:sldId id="297" r:id="rId67"/>
    <p:sldId id="298" r:id="rId68"/>
    <p:sldId id="299" r:id="rId69"/>
    <p:sldId id="300" r:id="rId70"/>
    <p:sldId id="301" r:id="rId71"/>
    <p:sldId id="302" r:id="rId72"/>
    <p:sldId id="304" r:id="rId73"/>
    <p:sldId id="342" r:id="rId74"/>
    <p:sldId id="343" r:id="rId75"/>
    <p:sldId id="344" r:id="rId76"/>
    <p:sldId id="345" r:id="rId77"/>
    <p:sldId id="346" r:id="rId78"/>
    <p:sldId id="347" r:id="rId79"/>
    <p:sldId id="348" r:id="rId80"/>
    <p:sldId id="349" r:id="rId81"/>
    <p:sldId id="350" r:id="rId82"/>
    <p:sldId id="351" r:id="rId83"/>
    <p:sldId id="352" r:id="rId84"/>
    <p:sldId id="353" r:id="rId85"/>
    <p:sldId id="354" r:id="rId86"/>
    <p:sldId id="355" r:id="rId87"/>
    <p:sldId id="356" r:id="rId88"/>
    <p:sldId id="357" r:id="rId89"/>
    <p:sldId id="358" r:id="rId90"/>
    <p:sldId id="359" r:id="rId91"/>
    <p:sldId id="360" r:id="rId92"/>
    <p:sldId id="361" r:id="rId93"/>
    <p:sldId id="362" r:id="rId94"/>
    <p:sldId id="363" r:id="rId9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53" autoAdjust="0"/>
    <p:restoredTop sz="94660"/>
  </p:normalViewPr>
  <p:slideViewPr>
    <p:cSldViewPr snapToGrid="0">
      <p:cViewPr varScale="1">
        <p:scale>
          <a:sx n="82" d="100"/>
          <a:sy n="82" d="100"/>
        </p:scale>
        <p:origin x="10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238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50691-A2F7-4E28-8058-8BFEEB74C14A}" type="datetimeFigureOut">
              <a:rPr lang="fr-FR" smtClean="0"/>
              <a:t>09/11/2015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1829C-71CD-4FA4-B5F5-FC02456F448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82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9040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0621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4596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475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6870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21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3740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2392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2736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053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63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1451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Je concatène les différents champs</a:t>
            </a:r>
            <a:r>
              <a:rPr lang="fr-FR" baseline="0" dirty="0" smtClean="0"/>
              <a:t> de textes et j’obtiens un vecteur de caractéristiques pour le bien.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2466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736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2714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5605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743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355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065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5246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934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04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36732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6451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29224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5703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23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1272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755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6488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16498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735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1829C-71CD-4FA4-B5F5-FC02456F448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35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475E8-4B63-420F-A031-2E6B47516DB0}" type="datetime1">
              <a:rPr lang="fr-FR" smtClean="0"/>
              <a:t>09/11/2015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40533" y="6406644"/>
            <a:ext cx="1056745" cy="365125"/>
          </a:xfrm>
          <a:prstGeom prst="rect">
            <a:avLst/>
          </a:prstGeom>
        </p:spPr>
        <p:txBody>
          <a:bodyPr/>
          <a:lstStyle/>
          <a:p>
            <a:fld id="{E6D16749-6CBF-48FC-AC66-F18CCBC01627}" type="slidenum">
              <a:rPr lang="fr-FR" smtClean="0"/>
              <a:pPr/>
              <a:t>‹#›</a:t>
            </a:fld>
            <a:r>
              <a:rPr lang="fr-FR" dirty="0" smtClean="0"/>
              <a:t>/98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89144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4EC22-7A5A-401A-8AD6-C9B4508E8BF3}" type="datetime1">
              <a:rPr lang="fr-FR" smtClean="0"/>
              <a:t>09/11/2015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08087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FC3CB-EE7A-4F36-A61E-191F8A378821}" type="datetime1">
              <a:rPr lang="fr-FR" smtClean="0"/>
              <a:t>09/11/2015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7113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A4B2B-F3AF-41A7-BB0E-61CD8827E4EA}" type="datetime1">
              <a:rPr lang="fr-FR" smtClean="0"/>
              <a:t>09/11/2015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789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18E9C-5573-4B61-98AC-E72C61F5EE27}" type="datetime1">
              <a:rPr lang="fr-FR" smtClean="0"/>
              <a:t>09/11/2015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443985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DDC76-FF34-4852-BFCE-660BB93AF620}" type="datetime1">
              <a:rPr lang="fr-FR" smtClean="0"/>
              <a:t>09/11/2015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7910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E165-4296-44A0-88DB-8729B6F451B5}" type="datetime1">
              <a:rPr lang="fr-FR" smtClean="0"/>
              <a:t>09/11/2015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07230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021C0-6E1F-44C5-ACA8-A79EDF58DE59}" type="datetime1">
              <a:rPr lang="fr-FR" smtClean="0"/>
              <a:t>09/11/2015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6105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88ADF-98EC-4BC1-A09F-F5C6AB70DBD6}" type="datetime1">
              <a:rPr lang="fr-FR" smtClean="0"/>
              <a:t>09/11/2015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13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EFC49-6795-4843-9EE8-6A3025E13360}" type="datetime1">
              <a:rPr lang="fr-FR" smtClean="0"/>
              <a:t>09/11/2015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948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51E0-313C-4C27-901C-D35AAD955991}" type="datetime1">
              <a:rPr lang="fr-FR" smtClean="0"/>
              <a:t>09/11/2015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304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9D7A8-6E97-468C-A9B0-D592C626F8C7}" type="datetime1">
              <a:rPr lang="fr-FR" smtClean="0"/>
              <a:t>09/11/2015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395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A2C0-73BB-40CA-A4B3-0FB9C4DAD48D}" type="datetime1">
              <a:rPr lang="fr-FR" smtClean="0"/>
              <a:t>09/11/2015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597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CE252-FEBE-43BB-8FEA-BB23D332CF28}" type="datetime1">
              <a:rPr lang="fr-FR" smtClean="0"/>
              <a:t>09/11/2015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757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667C7-F094-49B8-9403-9072D0E07204}" type="datetime1">
              <a:rPr lang="fr-FR" smtClean="0"/>
              <a:t>09/11/2015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406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59C100-1235-4E06-AFF4-6BDB3C131CFE}" type="datetime1">
              <a:rPr lang="fr-FR" smtClean="0"/>
              <a:t>09/11/2015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2254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alphaModFix amt="1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79872-4D3A-4A48-B690-7C03AFA81063}" type="datetime1">
              <a:rPr lang="fr-FR" smtClean="0"/>
              <a:t>09/11/2015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0897721" y="5082621"/>
            <a:ext cx="1415230" cy="1516702"/>
            <a:chOff x="2082212" y="121186"/>
            <a:chExt cx="3431707" cy="3882888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 rot="18719466">
              <a:off x="3381370" y="2326949"/>
              <a:ext cx="1399817" cy="5597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900" dirty="0" smtClean="0">
                  <a:solidFill>
                    <a:srgbClr val="00B050"/>
                  </a:solidFill>
                </a:rPr>
                <a:t>IMMO</a:t>
              </a:r>
              <a:endParaRPr lang="fr-FR" sz="900" dirty="0">
                <a:solidFill>
                  <a:srgbClr val="00B050"/>
                </a:solidFill>
              </a:endParaRPr>
            </a:p>
          </p:txBody>
        </p:sp>
      </p:grpSp>
      <p:sp>
        <p:nvSpPr>
          <p:cNvPr id="3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533" y="6406644"/>
            <a:ext cx="1056745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E6D16749-6CBF-48FC-AC66-F18CCBC01627}" type="slidenum">
              <a:rPr lang="fr-FR" smtClean="0"/>
              <a:pPr/>
              <a:t>‹#›</a:t>
            </a:fld>
            <a:r>
              <a:rPr lang="fr-FR" smtClean="0"/>
              <a:t>/98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051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0451" y="2503686"/>
            <a:ext cx="7766936" cy="1646302"/>
          </a:xfrm>
        </p:spPr>
        <p:txBody>
          <a:bodyPr/>
          <a:lstStyle/>
          <a:p>
            <a:r>
              <a:rPr lang="fr-FR" dirty="0" smtClean="0"/>
              <a:t>Flat Rat</a:t>
            </a:r>
            <a:br>
              <a:rPr lang="fr-FR" dirty="0" smtClean="0"/>
            </a:br>
            <a:r>
              <a:rPr lang="fr-FR" sz="3200" dirty="0" smtClean="0"/>
              <a:t>The true price of your flat</a:t>
            </a:r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2000" dirty="0" smtClean="0"/>
              <a:t>Corps des Mines</a:t>
            </a:r>
          </a:p>
          <a:p>
            <a:pPr algn="r"/>
            <a:r>
              <a:rPr lang="fr-FR" sz="1600" dirty="0" smtClean="0"/>
              <a:t>Novembre 2015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090694" y="1198404"/>
            <a:ext cx="3431707" cy="3882888"/>
            <a:chOff x="2082212" y="121186"/>
            <a:chExt cx="3431707" cy="388288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082212" y="121186"/>
              <a:ext cx="3431707" cy="388288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 rot="18719466">
              <a:off x="3657602" y="2323946"/>
              <a:ext cx="881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 smtClean="0">
                  <a:solidFill>
                    <a:srgbClr val="00B050"/>
                  </a:solidFill>
                </a:rPr>
                <a:t>IMMO</a:t>
              </a:r>
              <a:endParaRPr lang="fr-FR" sz="2000" dirty="0">
                <a:solidFill>
                  <a:srgbClr val="00B050"/>
                </a:solidFill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16749-6CBF-48FC-AC66-F18CCBC01627}" type="slidenum">
              <a:rPr lang="fr-FR" smtClean="0"/>
              <a:pPr/>
              <a:t>1</a:t>
            </a:fld>
            <a:r>
              <a:rPr lang="fr-FR" smtClean="0"/>
              <a:t>/98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363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55526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0175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269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613" y="45637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2684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9832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Collection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 smtClean="0"/>
              <a:t>Web-</a:t>
            </a:r>
            <a:r>
              <a:rPr lang="fr-FR" sz="2000" dirty="0" err="1" smtClean="0"/>
              <a:t>crawling</a:t>
            </a:r>
            <a:endParaRPr lang="fr-FR" sz="2000" dirty="0" smtClean="0"/>
          </a:p>
          <a:p>
            <a:pPr lvl="1"/>
            <a:r>
              <a:rPr lang="fr-FR" sz="1800" dirty="0" smtClean="0"/>
              <a:t>6 sites d’annonces immobilières</a:t>
            </a:r>
          </a:p>
        </p:txBody>
      </p:sp>
      <p:pic>
        <p:nvPicPr>
          <p:cNvPr id="2052" name="Picture 4" descr="C:\Users\Giovanna\Documents\GitHub\Webmining-2015\Soutenance\lafore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514" y="3394973"/>
            <a:ext cx="2698214" cy="264434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2053" name="Picture 5" descr="C:\Users\Giovanna\Documents\GitHub\Webmining-2015\Soutenance\p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9" y="3394973"/>
            <a:ext cx="2903886" cy="26443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Giovanna\Documents\GitHub\Webmining-2015\Soutenance\selog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943" y="3394974"/>
            <a:ext cx="2752079" cy="264434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5715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Collection de données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8869" y="1766266"/>
            <a:ext cx="4422774" cy="3880773"/>
          </a:xfrm>
        </p:spPr>
        <p:txBody>
          <a:bodyPr>
            <a:normAutofit/>
          </a:bodyPr>
          <a:lstStyle/>
          <a:p>
            <a:r>
              <a:rPr lang="fr-FR" sz="2000" dirty="0"/>
              <a:t>Web-</a:t>
            </a:r>
            <a:r>
              <a:rPr lang="fr-FR" sz="2000" dirty="0" err="1"/>
              <a:t>crawling</a:t>
            </a:r>
            <a:endParaRPr lang="fr-FR" sz="2000" dirty="0"/>
          </a:p>
          <a:p>
            <a:pPr lvl="1"/>
            <a:r>
              <a:rPr lang="fr-FR" sz="1800" dirty="0" smtClean="0"/>
              <a:t>6 sites d’annonces immobilières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  <a:p>
            <a:pPr lvl="1"/>
            <a:endParaRPr lang="fr-FR" sz="1800" dirty="0"/>
          </a:p>
          <a:p>
            <a:r>
              <a:rPr lang="fr-FR" sz="2000" dirty="0" smtClean="0"/>
              <a:t>Open data</a:t>
            </a:r>
          </a:p>
          <a:p>
            <a:pPr lvl="1"/>
            <a:r>
              <a:rPr lang="fr-FR" dirty="0" smtClean="0"/>
              <a:t>RATP</a:t>
            </a:r>
          </a:p>
          <a:p>
            <a:pPr lvl="1"/>
            <a:r>
              <a:rPr lang="fr-FR" dirty="0" smtClean="0"/>
              <a:t>Ville de Paris</a:t>
            </a:r>
          </a:p>
        </p:txBody>
      </p:sp>
      <p:cxnSp>
        <p:nvCxnSpPr>
          <p:cNvPr id="7" name="Straight Arrow Connector 6"/>
          <p:cNvCxnSpPr>
            <a:endCxn id="16" idx="1"/>
          </p:cNvCxnSpPr>
          <p:nvPr/>
        </p:nvCxnSpPr>
        <p:spPr>
          <a:xfrm>
            <a:off x="5501908" y="2141463"/>
            <a:ext cx="13633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2" idx="1"/>
          </p:cNvCxnSpPr>
          <p:nvPr/>
        </p:nvCxnSpPr>
        <p:spPr>
          <a:xfrm flipV="1">
            <a:off x="3294167" y="3991043"/>
            <a:ext cx="3265982" cy="24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560149" y="3624082"/>
            <a:ext cx="3226080" cy="7339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>
                <a:solidFill>
                  <a:schemeClr val="accent1"/>
                </a:solidFill>
              </a:rPr>
              <a:t>-</a:t>
            </a:r>
            <a:r>
              <a:rPr lang="fr-FR" sz="1800" dirty="0" smtClean="0"/>
              <a:t> Localisation des biens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accent1"/>
                </a:solidFill>
              </a:rPr>
              <a:t>-</a:t>
            </a:r>
            <a:r>
              <a:rPr lang="fr-FR" dirty="0" smtClean="0"/>
              <a:t> Visualisation sur une carte</a:t>
            </a:r>
            <a:endParaRPr lang="fr-FR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865271" y="1811574"/>
            <a:ext cx="2615836" cy="6597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800" dirty="0" smtClean="0"/>
              <a:t>Caractéristiques des biens en vente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013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1"/>
                </a:solidFill>
              </a:rPr>
              <a:t>Objectif : </a:t>
            </a:r>
            <a:r>
              <a:rPr lang="fr-FR" dirty="0" smtClean="0"/>
              <a:t>récupérer des informations dans des pages HTML</a:t>
            </a:r>
          </a:p>
        </p:txBody>
      </p:sp>
      <p:pic>
        <p:nvPicPr>
          <p:cNvPr id="6" name="Picture 4" descr="C:\Users\Giovanna\Documents\GitHub\Webmining-2015\Soutenance\htm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259" y="2113003"/>
            <a:ext cx="7267615" cy="458847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333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dirty="0" smtClean="0"/>
              <a:t>Web-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69096" y="1526276"/>
            <a:ext cx="8596668" cy="3880773"/>
          </a:xfrm>
        </p:spPr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Objectif : </a:t>
            </a:r>
            <a:r>
              <a:rPr lang="fr-FR" dirty="0"/>
              <a:t>récupérer des informations dans des pages HTML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Développement de </a:t>
            </a:r>
            <a:r>
              <a:rPr lang="fr-FR" dirty="0" smtClean="0">
                <a:solidFill>
                  <a:schemeClr val="accent1"/>
                </a:solidFill>
              </a:rPr>
              <a:t>robots d’indexation</a:t>
            </a:r>
          </a:p>
          <a:p>
            <a:pPr lvl="1"/>
            <a:r>
              <a:rPr lang="fr-FR" dirty="0" smtClean="0"/>
              <a:t>Fouillent le web récursivement à partir d’une URL de départ</a:t>
            </a:r>
          </a:p>
          <a:p>
            <a:pPr lvl="1"/>
            <a:r>
              <a:rPr lang="fr-FR" dirty="0" smtClean="0"/>
              <a:t>Extraient des données via les balises HTML</a:t>
            </a:r>
          </a:p>
        </p:txBody>
      </p:sp>
      <p:pic>
        <p:nvPicPr>
          <p:cNvPr id="11" name="Picture 3" descr="C:\Users\Giovanna\Documents\GitHub\Webmining-2015\Soutenance\scrapy-big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325" y="3521975"/>
            <a:ext cx="1905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5659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Stratégie de fouille</a:t>
            </a:r>
            <a:endParaRPr lang="fr-FR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677334" y="1622854"/>
            <a:ext cx="3647531" cy="4418507"/>
          </a:xfrm>
        </p:spPr>
        <p:txBody>
          <a:bodyPr/>
          <a:lstStyle/>
          <a:p>
            <a:r>
              <a:rPr lang="fr-FR" dirty="0" smtClean="0"/>
              <a:t>Un robot d’indexation par site</a:t>
            </a:r>
          </a:p>
          <a:p>
            <a:endParaRPr lang="fr-FR" sz="1000" dirty="0" smtClean="0"/>
          </a:p>
          <a:p>
            <a:endParaRPr lang="fr-FR" sz="1000" dirty="0"/>
          </a:p>
          <a:p>
            <a:r>
              <a:rPr lang="fr-FR" dirty="0" smtClean="0"/>
              <a:t>Développement :</a:t>
            </a:r>
          </a:p>
          <a:p>
            <a:pPr lvl="1"/>
            <a:r>
              <a:rPr lang="fr-FR" dirty="0" smtClean="0"/>
              <a:t>Définir les URL de départ</a:t>
            </a:r>
          </a:p>
          <a:p>
            <a:pPr lvl="1"/>
            <a:r>
              <a:rPr lang="fr-FR" dirty="0" smtClean="0">
                <a:solidFill>
                  <a:schemeClr val="accent4"/>
                </a:solidFill>
              </a:rPr>
              <a:t>Définir des règles pour cliquer sur tous les liens d’annonces</a:t>
            </a:r>
          </a:p>
          <a:p>
            <a:pPr lvl="1"/>
            <a:r>
              <a:rPr lang="fr-FR" dirty="0" smtClean="0"/>
              <a:t>Extraire les caractéristiques du bien pour chaque page d’annonce</a:t>
            </a:r>
          </a:p>
        </p:txBody>
      </p:sp>
      <p:pic>
        <p:nvPicPr>
          <p:cNvPr id="5" name="Picture 8" descr="C:\Users\Giovanna\Documents\GitHub\Webmining-2015\Soutenance\selog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r="33724"/>
          <a:stretch/>
        </p:blipFill>
        <p:spPr bwMode="auto">
          <a:xfrm>
            <a:off x="5774724" y="230659"/>
            <a:ext cx="3188044" cy="61783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4036541" y="2372498"/>
            <a:ext cx="1738183" cy="13015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036541" y="3674076"/>
            <a:ext cx="1738183" cy="2718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036541" y="3674076"/>
            <a:ext cx="1738183" cy="11532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036541" y="3674076"/>
            <a:ext cx="1738183" cy="21006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684108" y="667265"/>
            <a:ext cx="626076" cy="486032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9625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Introduction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967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Définir l’URL de départ</a:t>
            </a:r>
            <a:endParaRPr lang="fr-FR" dirty="0"/>
          </a:p>
        </p:txBody>
      </p:sp>
      <p:sp>
        <p:nvSpPr>
          <p:cNvPr id="41" name="Content Placeholder 2"/>
          <p:cNvSpPr>
            <a:spLocks noGrp="1"/>
          </p:cNvSpPr>
          <p:nvPr>
            <p:ph sz="half" idx="1"/>
          </p:nvPr>
        </p:nvSpPr>
        <p:spPr>
          <a:xfrm>
            <a:off x="685572" y="1493412"/>
            <a:ext cx="8581996" cy="3880772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Idée naïve : </a:t>
            </a:r>
            <a:r>
              <a:rPr lang="fr-FR" dirty="0" smtClean="0"/>
              <a:t>rechercher les appartements en vente à Paris</a:t>
            </a:r>
          </a:p>
        </p:txBody>
      </p:sp>
      <p:sp>
        <p:nvSpPr>
          <p:cNvPr id="39" name="Content Placeholder 38"/>
          <p:cNvSpPr>
            <a:spLocks noGrp="1"/>
          </p:cNvSpPr>
          <p:nvPr>
            <p:ph sz="half" idx="2"/>
          </p:nvPr>
        </p:nvSpPr>
        <p:spPr>
          <a:xfrm>
            <a:off x="5798424" y="2302099"/>
            <a:ext cx="4184034" cy="3880773"/>
          </a:xfrm>
        </p:spPr>
        <p:txBody>
          <a:bodyPr/>
          <a:lstStyle/>
          <a:p>
            <a:r>
              <a:rPr lang="fr-FR" dirty="0" smtClean="0">
                <a:solidFill>
                  <a:schemeClr val="accent4"/>
                </a:solidFill>
              </a:rPr>
              <a:t>Problèmes </a:t>
            </a:r>
            <a:r>
              <a:rPr lang="fr-FR" dirty="0">
                <a:solidFill>
                  <a:schemeClr val="accent4"/>
                </a:solidFill>
              </a:rPr>
              <a:t>:</a:t>
            </a:r>
          </a:p>
          <a:p>
            <a:pPr lvl="1"/>
            <a:r>
              <a:rPr lang="fr-FR" dirty="0"/>
              <a:t>seulement 20 objets sont </a:t>
            </a:r>
            <a:r>
              <a:rPr lang="fr-FR" dirty="0" smtClean="0"/>
              <a:t>affichés sur la page</a:t>
            </a:r>
            <a:endParaRPr lang="fr-FR" dirty="0"/>
          </a:p>
          <a:p>
            <a:pPr lvl="1"/>
            <a:r>
              <a:rPr lang="fr-FR" dirty="0"/>
              <a:t>même en tournant les pages seulement 2000 objets sur 18346 sont accessibles </a:t>
            </a:r>
            <a:r>
              <a:rPr lang="fr-FR" dirty="0" smtClean="0"/>
              <a:t>!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r>
              <a:rPr lang="fr-FR" dirty="0"/>
              <a:t>Il faut donc utiliser une </a:t>
            </a:r>
            <a:r>
              <a:rPr lang="fr-FR" dirty="0" smtClean="0"/>
              <a:t>liste d’URL </a:t>
            </a:r>
            <a:r>
              <a:rPr lang="fr-FR" dirty="0"/>
              <a:t>au départ de la </a:t>
            </a:r>
            <a:r>
              <a:rPr lang="fr-FR" dirty="0" smtClean="0"/>
              <a:t>fouille</a:t>
            </a:r>
            <a:endParaRPr lang="fr-FR" dirty="0"/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71" y="2597631"/>
            <a:ext cx="4284448" cy="256578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866" y="5374184"/>
            <a:ext cx="4305458" cy="9854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Oval 41"/>
          <p:cNvSpPr/>
          <p:nvPr/>
        </p:nvSpPr>
        <p:spPr>
          <a:xfrm>
            <a:off x="1309816" y="3707027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3" name="Oval 42"/>
          <p:cNvSpPr/>
          <p:nvPr/>
        </p:nvSpPr>
        <p:spPr>
          <a:xfrm>
            <a:off x="906162" y="5263979"/>
            <a:ext cx="873211" cy="362465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229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58" y="2425360"/>
            <a:ext cx="3413588" cy="3636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722445" y="193726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/>
              <a:t>r</a:t>
            </a:r>
            <a:r>
              <a:rPr lang="fr-FR" sz="1200" dirty="0" smtClean="0"/>
              <a:t>echerches filtrées par arrondissement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9600" y="3230949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/>
              <a:t>page suivante</a:t>
            </a:r>
          </a:p>
          <a:p>
            <a:pPr algn="ctr"/>
            <a:r>
              <a:rPr lang="fr-FR" sz="1200" dirty="0" smtClean="0"/>
              <a:t>des résultats de recherche</a:t>
            </a:r>
            <a:endParaRPr lang="fr-FR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3631815" y="3564242"/>
            <a:ext cx="966931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200" dirty="0" smtClean="0"/>
              <a:t>- id</a:t>
            </a:r>
          </a:p>
          <a:p>
            <a:r>
              <a:rPr lang="fr-FR" sz="1200" dirty="0" smtClean="0"/>
              <a:t>- url</a:t>
            </a:r>
            <a:endParaRPr lang="fr-FR" sz="1200" dirty="0"/>
          </a:p>
        </p:txBody>
      </p:sp>
      <p:cxnSp>
        <p:nvCxnSpPr>
          <p:cNvPr id="35" name="Elbow Connector 34"/>
          <p:cNvCxnSpPr>
            <a:stCxn id="31" idx="2"/>
            <a:endCxn id="31" idx="1"/>
          </p:cNvCxnSpPr>
          <p:nvPr/>
        </p:nvCxnSpPr>
        <p:spPr>
          <a:xfrm rot="5400000" flipH="1">
            <a:off x="1257556" y="3282325"/>
            <a:ext cx="369332" cy="1005244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2"/>
            <a:endCxn id="31" idx="0"/>
          </p:cNvCxnSpPr>
          <p:nvPr/>
        </p:nvCxnSpPr>
        <p:spPr>
          <a:xfrm flipH="1">
            <a:off x="1944844" y="2491263"/>
            <a:ext cx="1215752" cy="739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0" idx="2"/>
            <a:endCxn id="32" idx="0"/>
          </p:cNvCxnSpPr>
          <p:nvPr/>
        </p:nvCxnSpPr>
        <p:spPr>
          <a:xfrm>
            <a:off x="3160596" y="2491263"/>
            <a:ext cx="954685" cy="10729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3"/>
            <a:endCxn id="32" idx="1"/>
          </p:cNvCxnSpPr>
          <p:nvPr/>
        </p:nvCxnSpPr>
        <p:spPr>
          <a:xfrm>
            <a:off x="2950087" y="3600281"/>
            <a:ext cx="681728" cy="317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996907" y="3172154"/>
            <a:ext cx="733168" cy="535459"/>
          </a:xfrm>
          <a:prstGeom prst="ellips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410505" y="4899349"/>
            <a:ext cx="372218" cy="27699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url</a:t>
            </a:r>
            <a:endParaRPr lang="fr-FR" sz="1200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5782723" y="5028068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564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Stratégie de fouille</a:t>
            </a:r>
          </a:p>
        </p:txBody>
      </p:sp>
      <p:pic>
        <p:nvPicPr>
          <p:cNvPr id="19" name="Picture 2" descr="C:\Users\Giovanna\Documents\GitHub\Webmining-2015\Soutenance\bie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08"/>
          <a:stretch/>
        </p:blipFill>
        <p:spPr bwMode="auto">
          <a:xfrm>
            <a:off x="6805246" y="932543"/>
            <a:ext cx="3870992" cy="55178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flipH="1">
            <a:off x="6376878" y="152987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21" name="TextBox 20"/>
          <p:cNvSpPr txBox="1"/>
          <p:nvPr/>
        </p:nvSpPr>
        <p:spPr>
          <a:xfrm>
            <a:off x="5884435" y="1399611"/>
            <a:ext cx="49244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titre</a:t>
            </a:r>
            <a:endParaRPr lang="fr-FR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927716" y="1757445"/>
            <a:ext cx="449162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prix</a:t>
            </a:r>
            <a:endParaRPr lang="fr-F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425977" y="4969168"/>
            <a:ext cx="95090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description</a:t>
            </a:r>
            <a:endParaRPr lang="fr-FR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324987" y="5941243"/>
            <a:ext cx="1051891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dirty="0" smtClean="0"/>
              <a:t>informations</a:t>
            </a:r>
            <a:endParaRPr lang="fr-FR" sz="12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76878" y="1895944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376878" y="5107667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76878" y="6079743"/>
            <a:ext cx="428368" cy="823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cxnSp>
      <p:sp>
        <p:nvSpPr>
          <p:cNvPr id="38" name="TextBox 37"/>
          <p:cNvSpPr txBox="1"/>
          <p:nvPr/>
        </p:nvSpPr>
        <p:spPr>
          <a:xfrm>
            <a:off x="1722445" y="1937265"/>
            <a:ext cx="2876301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Liste d’URL de départ</a:t>
            </a:r>
          </a:p>
          <a:p>
            <a:pPr algn="ctr"/>
            <a:r>
              <a:rPr lang="fr-FR" sz="1200" dirty="0"/>
              <a:t>r</a:t>
            </a:r>
            <a:r>
              <a:rPr lang="fr-FR" sz="1200" dirty="0" smtClean="0"/>
              <a:t>echerches filtrées par arrondissement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39600" y="3230949"/>
            <a:ext cx="201048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URL à visiter</a:t>
            </a:r>
          </a:p>
          <a:p>
            <a:pPr algn="ctr"/>
            <a:r>
              <a:rPr lang="fr-FR" sz="1200" dirty="0" smtClean="0"/>
              <a:t>page suivante</a:t>
            </a:r>
          </a:p>
          <a:p>
            <a:pPr algn="ctr"/>
            <a:r>
              <a:rPr lang="fr-FR" sz="1200" dirty="0" smtClean="0"/>
              <a:t>des résultats de recherche</a:t>
            </a:r>
            <a:endParaRPr lang="fr-FR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3631815" y="3564242"/>
            <a:ext cx="966931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Annonce</a:t>
            </a:r>
          </a:p>
          <a:p>
            <a:r>
              <a:rPr lang="fr-FR" sz="1200" dirty="0"/>
              <a:t>- id</a:t>
            </a:r>
          </a:p>
          <a:p>
            <a:r>
              <a:rPr lang="fr-FR" sz="1200" dirty="0"/>
              <a:t>- url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538038" y="4819134"/>
            <a:ext cx="1154483" cy="16312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Bien</a:t>
            </a:r>
          </a:p>
          <a:p>
            <a:r>
              <a:rPr lang="fr-FR" sz="1200" dirty="0" smtClean="0"/>
              <a:t>- id</a:t>
            </a:r>
            <a:endParaRPr lang="fr-FR" sz="1200" dirty="0"/>
          </a:p>
          <a:p>
            <a:r>
              <a:rPr lang="fr-FR" sz="1200" dirty="0" smtClean="0"/>
              <a:t>- url</a:t>
            </a:r>
          </a:p>
          <a:p>
            <a:r>
              <a:rPr lang="fr-FR" sz="1200" dirty="0" smtClean="0"/>
              <a:t>- titre</a:t>
            </a:r>
          </a:p>
          <a:p>
            <a:r>
              <a:rPr lang="fr-FR" sz="1200" dirty="0" smtClean="0"/>
              <a:t>- description</a:t>
            </a:r>
          </a:p>
          <a:p>
            <a:r>
              <a:rPr lang="fr-FR" sz="1200" dirty="0" smtClean="0"/>
              <a:t>- informations</a:t>
            </a:r>
          </a:p>
          <a:p>
            <a:r>
              <a:rPr lang="fr-FR" sz="1200" dirty="0" smtClean="0"/>
              <a:t>- métros</a:t>
            </a:r>
          </a:p>
          <a:p>
            <a:r>
              <a:rPr lang="fr-FR" sz="1200" dirty="0" smtClean="0"/>
              <a:t>- agence</a:t>
            </a:r>
          </a:p>
        </p:txBody>
      </p:sp>
      <p:cxnSp>
        <p:nvCxnSpPr>
          <p:cNvPr id="42" name="Straight Arrow Connector 41"/>
          <p:cNvCxnSpPr>
            <a:stCxn id="40" idx="2"/>
            <a:endCxn id="41" idx="0"/>
          </p:cNvCxnSpPr>
          <p:nvPr/>
        </p:nvCxnSpPr>
        <p:spPr>
          <a:xfrm flipH="1">
            <a:off x="4115280" y="4272128"/>
            <a:ext cx="1" cy="547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9" idx="2"/>
            <a:endCxn id="39" idx="1"/>
          </p:cNvCxnSpPr>
          <p:nvPr/>
        </p:nvCxnSpPr>
        <p:spPr>
          <a:xfrm rot="5400000" flipH="1">
            <a:off x="1257556" y="3282325"/>
            <a:ext cx="369332" cy="1005244"/>
          </a:xfrm>
          <a:prstGeom prst="bentConnector4">
            <a:avLst>
              <a:gd name="adj1" fmla="val -61896"/>
              <a:gd name="adj2" fmla="val 12274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8" idx="2"/>
            <a:endCxn id="39" idx="0"/>
          </p:cNvCxnSpPr>
          <p:nvPr/>
        </p:nvCxnSpPr>
        <p:spPr>
          <a:xfrm flipH="1">
            <a:off x="1944844" y="2491263"/>
            <a:ext cx="1215752" cy="7396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8" idx="2"/>
            <a:endCxn id="40" idx="0"/>
          </p:cNvCxnSpPr>
          <p:nvPr/>
        </p:nvCxnSpPr>
        <p:spPr>
          <a:xfrm>
            <a:off x="3160596" y="2491263"/>
            <a:ext cx="954685" cy="107297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9" idx="3"/>
            <a:endCxn id="40" idx="1"/>
          </p:cNvCxnSpPr>
          <p:nvPr/>
        </p:nvCxnSpPr>
        <p:spPr>
          <a:xfrm>
            <a:off x="2950087" y="3600281"/>
            <a:ext cx="681728" cy="3179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4963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Bilan du </a:t>
            </a:r>
            <a:r>
              <a:rPr lang="fr-FR" dirty="0" err="1" smtClean="0"/>
              <a:t>crawling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6 robots d’indexation implémentés</a:t>
            </a:r>
          </a:p>
          <a:p>
            <a:endParaRPr lang="fr-FR" dirty="0" smtClean="0"/>
          </a:p>
          <a:p>
            <a:r>
              <a:rPr lang="fr-FR" dirty="0" smtClean="0"/>
              <a:t>Stratégie de politesse</a:t>
            </a:r>
          </a:p>
          <a:p>
            <a:pPr lvl="1"/>
            <a:r>
              <a:rPr lang="fr-FR" dirty="0" smtClean="0"/>
              <a:t>Attention à la </a:t>
            </a:r>
            <a:r>
              <a:rPr lang="fr-FR" dirty="0" err="1" smtClean="0"/>
              <a:t>blacklist</a:t>
            </a:r>
            <a:r>
              <a:rPr lang="fr-FR" dirty="0" smtClean="0"/>
              <a:t> !</a:t>
            </a:r>
          </a:p>
          <a:p>
            <a:endParaRPr lang="fr-FR" dirty="0"/>
          </a:p>
          <a:p>
            <a:r>
              <a:rPr lang="fr-FR" dirty="0"/>
              <a:t>Stratégie de </a:t>
            </a:r>
            <a:r>
              <a:rPr lang="fr-FR" dirty="0" smtClean="0"/>
              <a:t>revisite</a:t>
            </a:r>
          </a:p>
          <a:p>
            <a:pPr lvl="1"/>
            <a:r>
              <a:rPr lang="fr-FR" dirty="0" smtClean="0"/>
              <a:t>Mises à jour de la base de donnée</a:t>
            </a:r>
            <a:endParaRPr lang="fr-FR" dirty="0"/>
          </a:p>
          <a:p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236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Site web</a:t>
            </a:r>
            <a:endParaRPr lang="fr-FR" sz="32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647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Entrée : fichier d’annonces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458054" y="2254269"/>
            <a:ext cx="4263528" cy="296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 smtClean="0"/>
              <a:t>Une annonce = plusieurs champs textes</a:t>
            </a:r>
          </a:p>
          <a:p>
            <a:r>
              <a:rPr lang="fr-FR" dirty="0" smtClean="0"/>
              <a:t>Url</a:t>
            </a:r>
          </a:p>
          <a:p>
            <a:r>
              <a:rPr lang="fr-FR" dirty="0" smtClean="0"/>
              <a:t>Titre</a:t>
            </a:r>
          </a:p>
          <a:p>
            <a:r>
              <a:rPr lang="fr-FR" dirty="0" smtClean="0"/>
              <a:t>Infos</a:t>
            </a:r>
          </a:p>
          <a:p>
            <a:r>
              <a:rPr lang="fr-FR" dirty="0" smtClean="0"/>
              <a:t>Localisation</a:t>
            </a:r>
          </a:p>
          <a:p>
            <a:r>
              <a:rPr lang="fr-FR" dirty="0" smtClean="0"/>
              <a:t>Description</a:t>
            </a:r>
          </a:p>
          <a:p>
            <a:r>
              <a:rPr lang="fr-FR" dirty="0" smtClean="0"/>
              <a:t>Prix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02667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7715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79" y="2886418"/>
            <a:ext cx="6063474" cy="1280887"/>
          </a:xfrm>
        </p:spPr>
        <p:txBody>
          <a:bodyPr/>
          <a:lstStyle/>
          <a:p>
            <a:pPr algn="ctr"/>
            <a:r>
              <a:rPr lang="fr-FR" dirty="0" smtClean="0"/>
              <a:t>Première étape : liste de caractéristiques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053" y="544991"/>
            <a:ext cx="2011268" cy="61262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1911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454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13288" y="2142390"/>
            <a:ext cx="741133" cy="518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091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Genèse du projet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« </a:t>
            </a:r>
            <a:r>
              <a:rPr lang="fr-FR" b="1" u="sng" dirty="0" smtClean="0"/>
              <a:t>Estimer</a:t>
            </a:r>
            <a:r>
              <a:rPr lang="fr-FR" b="1" dirty="0" smtClean="0"/>
              <a:t> le </a:t>
            </a:r>
            <a:r>
              <a:rPr lang="fr-FR" b="1" u="sng" dirty="0" smtClean="0"/>
              <a:t>prix</a:t>
            </a:r>
            <a:r>
              <a:rPr lang="fr-FR" b="1" dirty="0" smtClean="0"/>
              <a:t> d’un </a:t>
            </a:r>
            <a:r>
              <a:rPr lang="fr-FR" b="1" u="sng" dirty="0" smtClean="0"/>
              <a:t>appartement</a:t>
            </a:r>
            <a:r>
              <a:rPr lang="fr-FR" b="1" dirty="0" smtClean="0"/>
              <a:t>. »</a:t>
            </a:r>
          </a:p>
          <a:p>
            <a:pPr marL="0" indent="0" algn="ctr">
              <a:buNone/>
            </a:pPr>
            <a:endParaRPr lang="fr-FR" b="1" dirty="0"/>
          </a:p>
          <a:p>
            <a:pPr>
              <a:buFont typeface="+mj-lt"/>
              <a:buAutoNum type="arabicPeriod"/>
            </a:pPr>
            <a:endParaRPr lang="fr-FR" sz="1600" dirty="0"/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Le prix : </a:t>
            </a:r>
            <a:r>
              <a:rPr lang="fr-FR" sz="1600" dirty="0" smtClean="0"/>
              <a:t>réel? Annonce? A la vente? A la location? </a:t>
            </a:r>
          </a:p>
          <a:p>
            <a:pPr marL="457200" lvl="1" indent="0">
              <a:buNone/>
            </a:pPr>
            <a:r>
              <a:rPr lang="fr-FR" sz="1400" dirty="0"/>
              <a:t>	</a:t>
            </a:r>
            <a:r>
              <a:rPr lang="fr-FR" dirty="0" smtClean="0"/>
              <a:t>Prix de vente.</a:t>
            </a:r>
            <a:endParaRPr lang="fr-FR" dirty="0"/>
          </a:p>
          <a:p>
            <a:pPr>
              <a:buFont typeface="+mj-lt"/>
              <a:buAutoNum type="arabicPeriod"/>
            </a:pPr>
            <a:r>
              <a:rPr lang="fr-FR" sz="1600" b="1" dirty="0"/>
              <a:t>Estimer</a:t>
            </a:r>
            <a:r>
              <a:rPr lang="fr-FR" sz="1600" dirty="0"/>
              <a:t> : pour qui</a:t>
            </a:r>
            <a:r>
              <a:rPr lang="fr-FR" sz="1600" dirty="0" smtClean="0"/>
              <a:t>?</a:t>
            </a:r>
            <a:endParaRPr lang="fr-FR" sz="1600" dirty="0"/>
          </a:p>
          <a:p>
            <a:pPr marL="914400" lvl="2" indent="0">
              <a:buNone/>
            </a:pPr>
            <a:r>
              <a:rPr lang="fr-FR" sz="1600" dirty="0" smtClean="0"/>
              <a:t>Pour le vendeur.</a:t>
            </a:r>
          </a:p>
          <a:p>
            <a:pPr>
              <a:buFont typeface="+mj-lt"/>
              <a:buAutoNum type="arabicPeriod"/>
            </a:pPr>
            <a:r>
              <a:rPr lang="fr-FR" sz="1600" b="1" dirty="0" smtClean="0"/>
              <a:t>Appartement :</a:t>
            </a:r>
            <a:r>
              <a:rPr lang="fr-FR" sz="1400" b="1" dirty="0" smtClean="0"/>
              <a:t> </a:t>
            </a:r>
            <a:r>
              <a:rPr lang="fr-FR" sz="1600" dirty="0"/>
              <a:t>m</a:t>
            </a:r>
            <a:r>
              <a:rPr lang="fr-FR" sz="1600" dirty="0" smtClean="0"/>
              <a:t>aisons aussi? limité à une région? Un département? Paris?</a:t>
            </a:r>
          </a:p>
          <a:p>
            <a:pPr marL="914400" lvl="2" indent="0">
              <a:buNone/>
            </a:pPr>
            <a:r>
              <a:rPr lang="fr-FR" sz="1600" dirty="0" smtClean="0"/>
              <a:t>Appartements en vente à Paris.</a:t>
            </a:r>
            <a:endParaRPr lang="fr-F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5729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151418" y="2121384"/>
            <a:ext cx="1728820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8487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250316" y="2126841"/>
            <a:ext cx="1169983" cy="570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0718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08667" y="2924840"/>
            <a:ext cx="971898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7907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50951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61576" y="4418442"/>
            <a:ext cx="545805" cy="3539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8397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9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 : méthode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944436" y="2935857"/>
            <a:ext cx="1063621" cy="42831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094012" y="5124766"/>
            <a:ext cx="5949109" cy="749771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 smtClean="0"/>
              <a:t>On recherche soit </a:t>
            </a:r>
            <a:r>
              <a:rPr lang="fr-FR" dirty="0" smtClean="0">
                <a:solidFill>
                  <a:srgbClr val="00B050"/>
                </a:solidFill>
              </a:rPr>
              <a:t>un seul mot</a:t>
            </a:r>
            <a:endParaRPr lang="fr-FR" dirty="0"/>
          </a:p>
          <a:p>
            <a:pPr marL="0" indent="0" algn="ctr">
              <a:buNone/>
            </a:pPr>
            <a:r>
              <a:rPr lang="fr-FR" dirty="0" smtClean="0"/>
              <a:t>soit un </a:t>
            </a:r>
            <a:r>
              <a:rPr lang="fr-FR" dirty="0" smtClean="0">
                <a:solidFill>
                  <a:srgbClr val="FF0000"/>
                </a:solidFill>
              </a:rPr>
              <a:t>nombre dans un groupe de mots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85952" y="2566525"/>
            <a:ext cx="1371600" cy="36933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92D050"/>
                </a:solidFill>
              </a:rPr>
              <a:t>Ascens. : 1</a:t>
            </a:r>
            <a:endParaRPr lang="fr-FR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0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44" y="2726081"/>
            <a:ext cx="9308247" cy="2165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5317" y="2168143"/>
            <a:ext cx="6334921" cy="557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t="18627"/>
          <a:stretch/>
        </p:blipFill>
        <p:spPr>
          <a:xfrm>
            <a:off x="175750" y="1356261"/>
            <a:ext cx="1223057" cy="128679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40845" y="3321187"/>
            <a:ext cx="591415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6479457" y="2950888"/>
            <a:ext cx="1048662" cy="353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6139698" y="2169132"/>
            <a:ext cx="1740540" cy="471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09080" y="3298183"/>
            <a:ext cx="865891" cy="3893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26022" y="3779778"/>
            <a:ext cx="1232005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Pieces : 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79643" y="3126670"/>
            <a:ext cx="148727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Surface : 53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80453" y="1882691"/>
            <a:ext cx="1178806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Ardt : 16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6373" y="2711951"/>
            <a:ext cx="11437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</a:rPr>
              <a:t>Etage : 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24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Coordonnées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Pourquoi ?</a:t>
            </a:r>
          </a:p>
          <a:p>
            <a:r>
              <a:rPr lang="fr-FR" u="sng" dirty="0" smtClean="0"/>
              <a:t>Déterminant</a:t>
            </a:r>
            <a:r>
              <a:rPr lang="fr-FR" dirty="0" smtClean="0"/>
              <a:t> dans le prix d’un bien</a:t>
            </a:r>
          </a:p>
          <a:p>
            <a:r>
              <a:rPr lang="fr-FR" dirty="0" smtClean="0"/>
              <a:t>Coordonnées arrondissements : pas assez </a:t>
            </a:r>
            <a:r>
              <a:rPr lang="fr-FR" u="sng" dirty="0" smtClean="0"/>
              <a:t>précis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Comment ?</a:t>
            </a:r>
          </a:p>
          <a:p>
            <a:r>
              <a:rPr lang="fr-FR" dirty="0" smtClean="0"/>
              <a:t>Base de données des </a:t>
            </a:r>
            <a:r>
              <a:rPr lang="fr-FR" u="sng" dirty="0" smtClean="0"/>
              <a:t>rues</a:t>
            </a:r>
            <a:r>
              <a:rPr lang="fr-FR" dirty="0" smtClean="0"/>
              <a:t> et des </a:t>
            </a:r>
            <a:r>
              <a:rPr lang="fr-FR" u="sng" dirty="0" smtClean="0"/>
              <a:t>métros</a:t>
            </a:r>
            <a:r>
              <a:rPr lang="fr-FR" dirty="0" smtClean="0"/>
              <a:t> de Paris</a:t>
            </a:r>
          </a:p>
          <a:p>
            <a:pPr marL="457200" lvl="1" indent="0">
              <a:buNone/>
            </a:pPr>
            <a:r>
              <a:rPr lang="fr-FR" sz="1400" dirty="0" smtClean="0"/>
              <a:t>Metros en opendata, scrapping Gmaps pour les rues (merci Marion)</a:t>
            </a:r>
          </a:p>
          <a:p>
            <a:r>
              <a:rPr lang="fr-FR" dirty="0" smtClean="0"/>
              <a:t>Recherche comme pour les features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Conséquences</a:t>
            </a:r>
          </a:p>
          <a:p>
            <a:r>
              <a:rPr lang="fr-FR" dirty="0" smtClean="0"/>
              <a:t>Multiplication du temps de traitement </a:t>
            </a:r>
            <a:r>
              <a:rPr lang="fr-FR" u="sng" dirty="0" smtClean="0"/>
              <a:t>par 10</a:t>
            </a:r>
          </a:p>
          <a:p>
            <a:pPr marL="457200" lvl="1" indent="0">
              <a:buNone/>
            </a:pPr>
            <a:r>
              <a:rPr lang="fr-FR" sz="1400" dirty="0" smtClean="0"/>
              <a:t>(</a:t>
            </a:r>
            <a:r>
              <a:rPr lang="fr-FR" sz="1400" dirty="0" smtClean="0">
                <a:solidFill>
                  <a:srgbClr val="00B050"/>
                </a:solidFill>
              </a:rPr>
              <a:t>&lt;100 features</a:t>
            </a:r>
            <a:r>
              <a:rPr lang="fr-FR" sz="1400" dirty="0" smtClean="0"/>
              <a:t> vs. </a:t>
            </a:r>
            <a:r>
              <a:rPr lang="fr-FR" sz="1400" dirty="0" smtClean="0">
                <a:solidFill>
                  <a:srgbClr val="FF0000"/>
                </a:solidFill>
              </a:rPr>
              <a:t>5000 rues et métros</a:t>
            </a:r>
            <a:r>
              <a:rPr lang="fr-FR" sz="1400" dirty="0" smtClean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954" y="4793380"/>
            <a:ext cx="2106001" cy="161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1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Problèmes rencontrés (et traités)</a:t>
            </a:r>
            <a:endParaRPr lang="fr-FR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38132" y="1410158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Distinction entre caractéristiques proches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de </a:t>
            </a:r>
            <a:r>
              <a:rPr lang="fr-FR" u="sng" dirty="0" smtClean="0"/>
              <a:t>120 m2</a:t>
            </a:r>
            <a:r>
              <a:rPr lang="fr-FR" dirty="0" smtClean="0"/>
              <a:t> avec séjour de </a:t>
            </a:r>
            <a:r>
              <a:rPr lang="fr-FR" u="sng" dirty="0" smtClean="0"/>
              <a:t>30 m2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Tournures de phrases négatives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Appartement 6eme étage </a:t>
            </a:r>
            <a:r>
              <a:rPr lang="fr-FR" u="sng" dirty="0" smtClean="0"/>
              <a:t>sans ascenseur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Nombres en toutes lettres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Très bien situé, </a:t>
            </a:r>
            <a:r>
              <a:rPr lang="fr-FR" u="sng" dirty="0" smtClean="0"/>
              <a:t>six pièces</a:t>
            </a:r>
            <a:r>
              <a:rPr lang="fr-FR" dirty="0" smtClean="0"/>
              <a:t> au 4eme étage »</a:t>
            </a:r>
          </a:p>
          <a:p>
            <a:r>
              <a:rPr lang="fr-FR" dirty="0" smtClean="0"/>
              <a:t>Fautes de français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« Appart’ avec khav 6eme etaj »</a:t>
            </a:r>
          </a:p>
          <a:p>
            <a:r>
              <a:rPr lang="fr-FR" dirty="0" smtClean="0"/>
              <a:t>Ponctuation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Nombre de pièces : 2 ; etage, 3eme</a:t>
            </a:r>
          </a:p>
          <a:p>
            <a:r>
              <a:rPr lang="fr-FR" dirty="0" smtClean="0"/>
              <a:t>Multiplicité des tournures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smtClean="0"/>
              <a:t>9</a:t>
            </a:r>
            <a:r>
              <a:rPr lang="fr-FR" baseline="30000" dirty="0" smtClean="0"/>
              <a:t>e</a:t>
            </a:r>
            <a:r>
              <a:rPr lang="fr-FR" dirty="0" smtClean="0"/>
              <a:t>/9eme   ardt/ard/art/arrondissement   /    Paris 9eme    /    75009</a:t>
            </a:r>
          </a:p>
          <a:p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1028" name="Picture 4" descr="Afficher l'image d'origin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7" r="16578" b="21933"/>
          <a:stretch/>
        </p:blipFill>
        <p:spPr bwMode="auto">
          <a:xfrm>
            <a:off x="4617810" y="3863522"/>
            <a:ext cx="642486" cy="81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20958926">
            <a:off x="7207324" y="2699133"/>
            <a:ext cx="23576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rgbClr val="FF6600"/>
                </a:solidFill>
              </a:rPr>
              <a:t>0% d’erreur n’existe pas !</a:t>
            </a:r>
            <a:endParaRPr lang="fr-FR" sz="2800" dirty="0">
              <a:solidFill>
                <a:srgbClr val="FF66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 rot="20997110">
            <a:off x="6780565" y="2500321"/>
            <a:ext cx="2922394" cy="1520510"/>
          </a:xfrm>
          <a:prstGeom prst="ellips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²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395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Etat de l’art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801753" y="1248458"/>
            <a:ext cx="5257524" cy="914153"/>
          </a:xfrm>
        </p:spPr>
        <p:txBody>
          <a:bodyPr/>
          <a:lstStyle/>
          <a:p>
            <a:r>
              <a:rPr lang="fr-FR" dirty="0" smtClean="0"/>
              <a:t>Quelques sites estiment les biens immobiliers</a:t>
            </a:r>
          </a:p>
          <a:p>
            <a:r>
              <a:rPr lang="fr-FR" dirty="0" smtClean="0"/>
              <a:t>Bases de données de notaires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04" y="2334255"/>
            <a:ext cx="3110744" cy="3209237"/>
          </a:xfrm>
          <a:prstGeom prst="rect">
            <a:avLst/>
          </a:prstGeom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6334698" y="1248458"/>
            <a:ext cx="3283027" cy="914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Gérés par des agences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8939" y="2208065"/>
            <a:ext cx="3010991" cy="2456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157" y="4315373"/>
            <a:ext cx="3490454" cy="24415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7709" y="3717902"/>
            <a:ext cx="3260696" cy="28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444" y="268559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Traitement de texte</a:t>
            </a:r>
            <a:endParaRPr lang="fr-F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77334" y="2621559"/>
            <a:ext cx="3346026" cy="3264892"/>
            <a:chOff x="442912" y="2347238"/>
            <a:chExt cx="4712019" cy="415766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912" y="2647275"/>
              <a:ext cx="1438275" cy="37147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913" y="4333200"/>
              <a:ext cx="4712018" cy="21717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072" y="2347238"/>
              <a:ext cx="3752850" cy="3238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35693" y="2641917"/>
              <a:ext cx="1519238" cy="3143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2912" y="3018750"/>
              <a:ext cx="4712019" cy="1314450"/>
            </a:xfrm>
            <a:prstGeom prst="rect">
              <a:avLst/>
            </a:prstGeom>
          </p:spPr>
        </p:pic>
      </p:grpSp>
      <p:sp>
        <p:nvSpPr>
          <p:cNvPr id="16" name="Right Arrow 15"/>
          <p:cNvSpPr/>
          <p:nvPr/>
        </p:nvSpPr>
        <p:spPr>
          <a:xfrm>
            <a:off x="4470996" y="1968227"/>
            <a:ext cx="1553538" cy="619522"/>
          </a:xfrm>
          <a:prstGeom prst="rightArrow">
            <a:avLst>
              <a:gd name="adj1" fmla="val 3893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/>
          <a:srcRect t="1021"/>
          <a:stretch/>
        </p:blipFill>
        <p:spPr>
          <a:xfrm>
            <a:off x="6767233" y="2875869"/>
            <a:ext cx="2811780" cy="31125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871604" y="2106373"/>
            <a:ext cx="21458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Textes d’annonce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72245" y="1897207"/>
            <a:ext cx="2201757" cy="664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Vecteur de caractéristiques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18627"/>
          <a:stretch/>
        </p:blipFill>
        <p:spPr>
          <a:xfrm>
            <a:off x="109648" y="860502"/>
            <a:ext cx="1535198" cy="161520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6105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335" y="4387162"/>
            <a:ext cx="2346592" cy="834833"/>
          </a:xfrm>
        </p:spPr>
        <p:txBody>
          <a:bodyPr/>
          <a:lstStyle/>
          <a:p>
            <a:r>
              <a:rPr lang="fr-FR" dirty="0" smtClean="0"/>
              <a:t>17 Mo</a:t>
            </a:r>
          </a:p>
          <a:p>
            <a:r>
              <a:rPr lang="fr-FR" dirty="0" smtClean="0"/>
              <a:t>18 000 annonces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32" y="2254269"/>
            <a:ext cx="1738599" cy="196341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177927" y="4387162"/>
            <a:ext cx="4263528" cy="1946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14 Mo</a:t>
            </a:r>
          </a:p>
          <a:p>
            <a:r>
              <a:rPr lang="fr-FR" dirty="0" smtClean="0"/>
              <a:t>Colonnes : 90 features</a:t>
            </a:r>
          </a:p>
          <a:p>
            <a:r>
              <a:rPr lang="fr-FR" smtClean="0"/>
              <a:t>Lignes : 18 </a:t>
            </a:r>
            <a:r>
              <a:rPr lang="fr-FR" dirty="0" smtClean="0"/>
              <a:t>000 annonces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0" y="1930400"/>
            <a:ext cx="0" cy="357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009" y="2254269"/>
            <a:ext cx="1801152" cy="1963418"/>
          </a:xfrm>
          <a:prstGeom prst="rect">
            <a:avLst/>
          </a:prstGeom>
        </p:spPr>
      </p:pic>
      <p:sp>
        <p:nvSpPr>
          <p:cNvPr id="13" name="Curved Down Arrow 12"/>
          <p:cNvSpPr/>
          <p:nvPr/>
        </p:nvSpPr>
        <p:spPr>
          <a:xfrm>
            <a:off x="3029638" y="1579955"/>
            <a:ext cx="3657600" cy="107667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25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Quelques chiffres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Traitement de texte</a:t>
            </a:r>
            <a:endParaRPr lang="fr-FR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43" y="1045135"/>
            <a:ext cx="915278" cy="997735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17849" y="1705535"/>
            <a:ext cx="7682113" cy="3775201"/>
          </a:xfrm>
        </p:spPr>
        <p:txBody>
          <a:bodyPr/>
          <a:lstStyle/>
          <a:p>
            <a:r>
              <a:rPr lang="fr-FR" dirty="0" smtClean="0"/>
              <a:t>18 000 annonces</a:t>
            </a:r>
          </a:p>
          <a:p>
            <a:r>
              <a:rPr lang="fr-FR" dirty="0" smtClean="0"/>
              <a:t>14 000 avec nombre de chambres</a:t>
            </a:r>
          </a:p>
          <a:p>
            <a:r>
              <a:rPr lang="fr-FR" dirty="0" smtClean="0"/>
              <a:t>11 000 avec cave</a:t>
            </a:r>
          </a:p>
          <a:p>
            <a:r>
              <a:rPr lang="fr-FR" dirty="0" smtClean="0"/>
              <a:t>9000 avec ascenseur</a:t>
            </a:r>
          </a:p>
          <a:p>
            <a:r>
              <a:rPr lang="fr-FR" dirty="0" smtClean="0"/>
              <a:t>7000 avec coordonnées précises (métro ou rue)</a:t>
            </a:r>
          </a:p>
          <a:p>
            <a:r>
              <a:rPr lang="fr-FR" dirty="0" smtClean="0"/>
              <a:t>6000 avec la date de construction</a:t>
            </a:r>
          </a:p>
          <a:p>
            <a:r>
              <a:rPr lang="fr-FR" dirty="0" smtClean="0"/>
              <a:t>4000 avec cuisine américaine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94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015" y="272101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044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Visualisation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Appartements</a:t>
            </a:r>
          </a:p>
          <a:p>
            <a:pPr lvl="1"/>
            <a:r>
              <a:rPr lang="fr-FR" dirty="0" smtClean="0"/>
              <a:t>Caractéristiques</a:t>
            </a:r>
          </a:p>
          <a:p>
            <a:pPr lvl="1"/>
            <a:r>
              <a:rPr lang="fr-FR" dirty="0" smtClean="0"/>
              <a:t>Localisation</a:t>
            </a:r>
            <a:endParaRPr lang="fr-FR" dirty="0"/>
          </a:p>
        </p:txBody>
      </p:sp>
      <p:pic>
        <p:nvPicPr>
          <p:cNvPr id="1026" name="Picture 2" descr="C:\Users\Giovanna\Documents\GitHub\Webmining-2015\Soutenance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86" y="4059606"/>
            <a:ext cx="2924432" cy="77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Giovanna\Documents\GitHub\Webmining-2015\Soutenance\carte_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7" y="79490"/>
            <a:ext cx="5079376" cy="285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2366" y="3037188"/>
            <a:ext cx="5079376" cy="338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829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76" y="3330726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48872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Enjeux : comprendre le jeu de données </a:t>
            </a:r>
          </a:p>
          <a:p>
            <a:pPr marL="914400" lvl="2" indent="0">
              <a:buNone/>
            </a:pPr>
            <a:endParaRPr lang="fr-FR" sz="1800" dirty="0" smtClean="0"/>
          </a:p>
          <a:p>
            <a:pPr lvl="2"/>
            <a:r>
              <a:rPr lang="fr-FR" sz="1600" dirty="0" smtClean="0"/>
              <a:t>Importance et pertinence des </a:t>
            </a:r>
            <a:r>
              <a:rPr lang="fr-FR" sz="1600" dirty="0" err="1" smtClean="0"/>
              <a:t>features</a:t>
            </a:r>
            <a:endParaRPr lang="fr-FR" sz="1600" dirty="0" smtClean="0"/>
          </a:p>
          <a:p>
            <a:pPr lvl="2"/>
            <a:endParaRPr lang="fr-FR" sz="1600" dirty="0" smtClean="0"/>
          </a:p>
          <a:p>
            <a:pPr lvl="2"/>
            <a:r>
              <a:rPr lang="fr-FR" sz="1600" dirty="0" smtClean="0"/>
              <a:t>Corrélations, dépendances.</a:t>
            </a:r>
            <a:endParaRPr lang="fr-FR" sz="1600" dirty="0"/>
          </a:p>
          <a:p>
            <a:pPr marL="914400" lvl="2" indent="0">
              <a:buNone/>
            </a:pPr>
            <a:endParaRPr lang="fr-FR" dirty="0"/>
          </a:p>
          <a:p>
            <a:pPr marL="914400" lvl="2" indent="0">
              <a:buNone/>
            </a:pPr>
            <a:r>
              <a:rPr lang="fr-FR" dirty="0" smtClean="0"/>
              <a:t>							</a:t>
            </a:r>
          </a:p>
        </p:txBody>
      </p:sp>
    </p:spTree>
    <p:extLst>
      <p:ext uri="{BB962C8B-B14F-4D97-AF65-F5344CB8AC3E}">
        <p14:creationId xmlns:p14="http://schemas.microsoft.com/office/powerpoint/2010/main" val="356669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sz="1900" dirty="0" smtClean="0"/>
                  <a:t>Problèmes :</a:t>
                </a:r>
              </a:p>
              <a:p>
                <a:endParaRPr lang="fr-FR" dirty="0"/>
              </a:p>
              <a:p>
                <a:r>
                  <a:rPr lang="fr-FR" sz="1700" dirty="0" smtClean="0"/>
                  <a:t>Théorie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=( </m:t>
                    </m:r>
                    <m:sSubSup>
                      <m:sSub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, …,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fr-FR" sz="1700" dirty="0" smtClean="0"/>
                  <a:t> )    </a:t>
                </a:r>
                <a14:m>
                  <m:oMath xmlns:m="http://schemas.openxmlformats.org/officeDocument/2006/math"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fr-FR" sz="17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fr-FR" sz="17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700" dirty="0" smtClean="0"/>
              </a:p>
              <a:p>
                <a:endParaRPr lang="fr-FR" sz="1700" dirty="0"/>
              </a:p>
              <a:p>
                <a:r>
                  <a:rPr lang="fr-FR" sz="1700" dirty="0" smtClean="0"/>
                  <a:t>Pratique : Annonce= (oui, non, oui, ??, ??, …, 34 m²,??...)</a:t>
                </a:r>
              </a:p>
              <a:p>
                <a:endParaRPr lang="fr-FR" sz="1700" dirty="0"/>
              </a:p>
              <a:p>
                <a:r>
                  <a:rPr lang="fr-FR" sz="1700" dirty="0" smtClean="0"/>
                  <a:t>Théorie : l’apprentissage se fait sur l’espace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17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fr-FR" sz="1700" b="0" i="1" smtClean="0">
                            <a:latin typeface="Cambria Math" panose="02040503050406030204" pitchFamily="18" charset="0"/>
                          </a:rPr>
                          <m:t>80</m:t>
                        </m:r>
                      </m:sup>
                    </m:sSup>
                  </m:oMath>
                </a14:m>
                <a:r>
                  <a:rPr lang="fr-FR" sz="1700" dirty="0" smtClean="0"/>
                  <a:t>.</a:t>
                </a:r>
              </a:p>
              <a:p>
                <a:endParaRPr lang="fr-FR" sz="1700" dirty="0"/>
              </a:p>
              <a:p>
                <a:r>
                  <a:rPr lang="fr-FR" sz="1700" dirty="0" smtClean="0"/>
                  <a:t>Pratique : oui/non = 0/1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?? = -1</a:t>
                </a:r>
              </a:p>
              <a:p>
                <a:pPr marL="1371600" lvl="3" indent="0">
                  <a:buNone/>
                </a:pPr>
                <a:r>
                  <a:rPr lang="fr-FR" sz="1700" dirty="0" smtClean="0"/>
                  <a:t>Valeurs entières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570" b="-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03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Deux types de caractéristiques :</a:t>
            </a:r>
          </a:p>
          <a:p>
            <a:pPr lvl="1"/>
            <a:r>
              <a:rPr lang="fr-FR" dirty="0"/>
              <a:t>Quantitatives (surface, nombre de pièces, coordonnées, étage</a:t>
            </a:r>
            <a:r>
              <a:rPr lang="fr-FR" dirty="0" smtClean="0"/>
              <a:t>…).</a:t>
            </a:r>
            <a:endParaRPr lang="fr-FR" dirty="0"/>
          </a:p>
          <a:p>
            <a:pPr lvl="1"/>
            <a:r>
              <a:rPr lang="fr-FR" dirty="0" smtClean="0"/>
              <a:t>Qualitatives (…le reste).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De qualités inégales:</a:t>
            </a:r>
          </a:p>
          <a:p>
            <a:pPr lvl="1"/>
            <a:r>
              <a:rPr lang="fr-FR" dirty="0" smtClean="0"/>
              <a:t>Quantitatives bien renseignées (faciles à récupérer).</a:t>
            </a:r>
          </a:p>
          <a:p>
            <a:pPr lvl="1"/>
            <a:r>
              <a:rPr lang="fr-FR" dirty="0" smtClean="0"/>
              <a:t>Qualitatives assez incomplètes (BDD et annonce utilisateur).</a:t>
            </a:r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717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Prétraitement des données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512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666" y="384735"/>
            <a:ext cx="8596668" cy="1320800"/>
          </a:xfrm>
        </p:spPr>
        <p:txBody>
          <a:bodyPr/>
          <a:lstStyle/>
          <a:p>
            <a:pPr algn="ctr"/>
            <a:r>
              <a:rPr lang="fr-FR" dirty="0" smtClean="0"/>
              <a:t>Ce que l’on va essayer d’apporter</a:t>
            </a:r>
            <a:endParaRPr lang="fr-F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Etat de l’art</a:t>
            </a:r>
            <a:endParaRPr lang="fr-FR" sz="16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308529" y="2040568"/>
            <a:ext cx="7682113" cy="3775201"/>
          </a:xfrm>
        </p:spPr>
        <p:txBody>
          <a:bodyPr>
            <a:normAutofit/>
          </a:bodyPr>
          <a:lstStyle/>
          <a:p>
            <a:r>
              <a:rPr lang="fr-FR" sz="2800" dirty="0" smtClean="0"/>
              <a:t>Recueil d’annonces réelles</a:t>
            </a:r>
          </a:p>
          <a:p>
            <a:r>
              <a:rPr lang="fr-FR" sz="2800" dirty="0" smtClean="0"/>
              <a:t>Comparaison de différents sites</a:t>
            </a:r>
          </a:p>
          <a:p>
            <a:r>
              <a:rPr lang="fr-FR" sz="2800" dirty="0" smtClean="0"/>
              <a:t>Analyse du prix d’une annonce par rapport au marché</a:t>
            </a:r>
          </a:p>
          <a:p>
            <a:r>
              <a:rPr lang="fr-FR" sz="2800" dirty="0" smtClean="0"/>
              <a:t>Visualisation des caractéristiques de biens immobiliers sur Paris</a:t>
            </a:r>
          </a:p>
          <a:p>
            <a:r>
              <a:rPr lang="fr-FR" sz="2800" dirty="0" smtClean="0"/>
              <a:t>Mise à jour des données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22364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</a:t>
            </a:r>
            <a:r>
              <a:rPr lang="fr-FR" sz="2400" dirty="0"/>
              <a:t>P</a:t>
            </a:r>
            <a:r>
              <a:rPr lang="fr-FR" sz="2400" dirty="0" smtClean="0"/>
              <a:t>rincipales</a:t>
            </a:r>
            <a:endParaRPr lang="fr-FR" sz="2400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562" y="3168743"/>
            <a:ext cx="2383743" cy="238374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546" y="3168743"/>
            <a:ext cx="3164098" cy="2383743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818866" y="1719618"/>
            <a:ext cx="88983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 smtClean="0"/>
          </a:p>
          <a:p>
            <a:r>
              <a:rPr lang="fr-FR" dirty="0" smtClean="0"/>
              <a:t>Notion de direction principale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6749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Résultat :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dirty="0" smtClean="0"/>
              <a:t>Une dimension effective : 4 au lieu de 8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sz="1800" dirty="0" smtClean="0"/>
              <a:t>Surface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sz="1800" dirty="0" smtClean="0"/>
              <a:t>Latitude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sz="1800" dirty="0" smtClean="0"/>
              <a:t>Longitude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sz="1800" dirty="0" smtClean="0"/>
              <a:t>Arrondissement</a:t>
            </a:r>
          </a:p>
          <a:p>
            <a:pPr marL="857250" lvl="1" indent="-457200">
              <a:buFont typeface="+mj-lt"/>
              <a:buAutoNum type="arabicPeriod"/>
            </a:pPr>
            <a:endParaRPr lang="fr-FR" sz="1800" dirty="0" smtClean="0"/>
          </a:p>
          <a:p>
            <a:pPr marL="857250" lvl="1" indent="-457200">
              <a:buFont typeface="+mj-lt"/>
              <a:buAutoNum type="arabicPeriod"/>
            </a:pPr>
            <a:endParaRPr lang="fr-FR" sz="1800" dirty="0" smtClean="0"/>
          </a:p>
          <a:p>
            <a:pPr marL="857250" lvl="1" indent="-457200">
              <a:buFont typeface="+mj-lt"/>
              <a:buAutoNum type="arabicPeriod"/>
            </a:pPr>
            <a:endParaRPr lang="fr-FR" sz="1800" dirty="0" smtClean="0"/>
          </a:p>
          <a:p>
            <a:pPr marL="857250" lvl="1" indent="-457200">
              <a:buFont typeface="+mj-lt"/>
              <a:buAutoNum type="arabicPeriod"/>
            </a:pPr>
            <a:endParaRPr lang="fr-FR" sz="1800" dirty="0" smtClean="0"/>
          </a:p>
          <a:p>
            <a:pPr marL="857250" lvl="1" indent="-457200">
              <a:buFont typeface="+mj-lt"/>
              <a:buAutoNum type="arabicPeriod"/>
            </a:pPr>
            <a:r>
              <a:rPr lang="fr-FR" sz="1800" dirty="0" smtClean="0"/>
              <a:t>Etage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sz="1800" dirty="0" smtClean="0"/>
              <a:t>Nombre d’étages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sz="1800" dirty="0" smtClean="0"/>
              <a:t>Nombre de pièces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FR" sz="1800" dirty="0" smtClean="0"/>
              <a:t>Nombre de chambres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2480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27" y="603613"/>
            <a:ext cx="8657462" cy="5802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30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54" y="478301"/>
            <a:ext cx="8592857" cy="5788807"/>
          </a:xfr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76674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9" y="389303"/>
            <a:ext cx="9244946" cy="6042025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96641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Résultat</a:t>
            </a:r>
            <a:r>
              <a:rPr lang="fr-FR" sz="2400" dirty="0" smtClean="0"/>
              <a:t> </a:t>
            </a:r>
            <a:r>
              <a:rPr lang="fr-FR" dirty="0" smtClean="0"/>
              <a:t>:</a:t>
            </a:r>
            <a:endParaRPr lang="fr-FR" dirty="0"/>
          </a:p>
          <a:p>
            <a:r>
              <a:rPr lang="fr-FR" sz="1600" dirty="0" smtClean="0"/>
              <a:t>Une dimension effective : 4 au lieu de ??</a:t>
            </a:r>
            <a:endParaRPr lang="fr-FR" sz="1600" dirty="0"/>
          </a:p>
          <a:p>
            <a:r>
              <a:rPr lang="fr-FR" sz="1600" dirty="0" smtClean="0"/>
              <a:t>Des directions principales : combinaisons de </a:t>
            </a:r>
            <a:r>
              <a:rPr lang="fr-FR" sz="1600" dirty="0" err="1" smtClean="0"/>
              <a:t>features</a:t>
            </a:r>
            <a:endParaRPr lang="fr-FR" sz="1600" dirty="0" smtClean="0"/>
          </a:p>
          <a:p>
            <a:pPr lvl="1">
              <a:buFont typeface="+mj-lt"/>
              <a:buAutoNum type="arabicPeriod"/>
            </a:pPr>
            <a:r>
              <a:rPr lang="fr-FR" dirty="0" smtClean="0"/>
              <a:t>Surface-nombre de pièces (et un peu coordonnées et nombre de pièces)</a:t>
            </a:r>
          </a:p>
          <a:p>
            <a:pPr lvl="1">
              <a:buFont typeface="+mj-lt"/>
              <a:buAutoNum type="arabicPeriod"/>
            </a:pPr>
            <a:r>
              <a:rPr lang="fr-FR" dirty="0" smtClean="0"/>
              <a:t>Coordonnées</a:t>
            </a:r>
          </a:p>
          <a:p>
            <a:pPr lvl="1">
              <a:buFont typeface="+mj-lt"/>
              <a:buAutoNum type="arabicPeriod"/>
            </a:pPr>
            <a:r>
              <a:rPr lang="fr-FR" dirty="0" smtClean="0"/>
              <a:t>Etage et nombre d’étages</a:t>
            </a:r>
          </a:p>
          <a:p>
            <a:pPr lvl="1">
              <a:buFont typeface="+mj-lt"/>
              <a:buAutoNum type="arabicPeriod"/>
            </a:pPr>
            <a:r>
              <a:rPr lang="fr-FR" dirty="0" smtClean="0"/>
              <a:t>Etage</a:t>
            </a:r>
          </a:p>
          <a:p>
            <a:pPr marL="0" indent="0">
              <a:buNone/>
            </a:pPr>
            <a:r>
              <a:rPr lang="fr-FR" sz="1600" dirty="0" smtClean="0"/>
              <a:t>			Donc des corrélations entre </a:t>
            </a:r>
            <a:r>
              <a:rPr lang="fr-FR" sz="1600" dirty="0" err="1" smtClean="0"/>
              <a:t>features</a:t>
            </a:r>
            <a:r>
              <a:rPr lang="fr-FR" sz="1600" dirty="0" smtClean="0"/>
              <a:t>?</a:t>
            </a:r>
          </a:p>
          <a:p>
            <a:pPr marL="0" indent="0">
              <a:buNone/>
            </a:pPr>
            <a:endParaRPr lang="fr-FR" sz="2400" dirty="0" smtClean="0"/>
          </a:p>
          <a:p>
            <a:pPr marL="0" indent="0" algn="ctr">
              <a:buNone/>
            </a:pPr>
            <a:endParaRPr lang="fr-FR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3697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en Composantes Principales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900" dirty="0" smtClean="0"/>
              <a:t>Résultat :</a:t>
            </a:r>
          </a:p>
          <a:p>
            <a:pPr marL="0" indent="0">
              <a:buNone/>
            </a:pPr>
            <a:endParaRPr lang="fr-FR" sz="2400" dirty="0"/>
          </a:p>
          <a:p>
            <a:r>
              <a:rPr lang="fr-FR" sz="1600" dirty="0" smtClean="0"/>
              <a:t>Une dimension effective : 4 au lieu de ??</a:t>
            </a:r>
          </a:p>
          <a:p>
            <a:endParaRPr lang="fr-FR" sz="1600" dirty="0"/>
          </a:p>
          <a:p>
            <a:r>
              <a:rPr lang="fr-FR" sz="1600" dirty="0" smtClean="0"/>
              <a:t>Des directions principales : combinaisons de </a:t>
            </a:r>
            <a:r>
              <a:rPr lang="fr-FR" sz="1600" dirty="0" err="1" smtClean="0"/>
              <a:t>features</a:t>
            </a:r>
            <a:endParaRPr lang="fr-FR" sz="1600" dirty="0" smtClean="0"/>
          </a:p>
          <a:p>
            <a:pPr marL="0" indent="0" algn="ctr">
              <a:buNone/>
            </a:pPr>
            <a:endParaRPr lang="fr-FR" sz="1600" dirty="0"/>
          </a:p>
          <a:p>
            <a:pPr marL="0" indent="0" algn="ctr">
              <a:buNone/>
            </a:pPr>
            <a:endParaRPr lang="fr-FR" sz="1600" dirty="0" smtClean="0"/>
          </a:p>
          <a:p>
            <a:pPr marL="0" indent="0" algn="ctr">
              <a:buNone/>
            </a:pPr>
            <a:r>
              <a:rPr lang="fr-FR" sz="1600" dirty="0" smtClean="0"/>
              <a:t>Aide à l’apprentissage?</a:t>
            </a:r>
            <a:endParaRPr lang="fr-FR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86476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 smtClean="0"/>
              <a:t>Prétraitement des données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Pour les caractéristiques quantitatives : réduction de dimension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Technique : analyse en composantes principales.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Pour les caractéristiques qualitatives : analyse des correspondances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1600" dirty="0" smtClean="0"/>
              <a:t>Haussmann-cave, ascenseur-digicode?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49450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But : évaluer des corrélations entre différentes caractéristiques </a:t>
            </a:r>
            <a:r>
              <a:rPr lang="fr-FR" b="1" u="sng" dirty="0" smtClean="0"/>
              <a:t>qualitatives</a:t>
            </a:r>
          </a:p>
          <a:p>
            <a:pPr marL="0" indent="0">
              <a:buNone/>
            </a:pPr>
            <a:r>
              <a:rPr lang="fr-FR" b="1" dirty="0" smtClean="0"/>
              <a:t>	</a:t>
            </a:r>
            <a:r>
              <a:rPr lang="fr-FR" dirty="0" smtClean="0"/>
              <a:t>(et avec quelques caractéristiques quantitatives?)</a:t>
            </a:r>
            <a:endParaRPr lang="fr-FR" b="1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Idée : compter des </a:t>
            </a:r>
            <a:r>
              <a:rPr lang="fr-FR" dirty="0" err="1" smtClean="0"/>
              <a:t>co-occurrences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Beaucoup de </a:t>
            </a:r>
            <a:r>
              <a:rPr lang="fr-FR" dirty="0" err="1" smtClean="0"/>
              <a:t>co-occurrences</a:t>
            </a:r>
            <a:r>
              <a:rPr lang="fr-FR" dirty="0" smtClean="0"/>
              <a:t> : corrélation.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03362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388" y="5628565"/>
            <a:ext cx="1021228" cy="77792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-268951"/>
            <a:ext cx="723527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64857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812974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fr-FR" sz="4400" dirty="0" smtClean="0"/>
              <a:t>Présentation de notre site</a:t>
            </a:r>
            <a:endParaRPr lang="fr-FR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Web crawling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75567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725" y="609600"/>
            <a:ext cx="6572955" cy="5401912"/>
          </a:xfrm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550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2800" dirty="0" smtClean="0"/>
              <a:t>Prétraitement des données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400" dirty="0" smtClean="0"/>
              <a:t>Analyse des correspondances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Intérêt pour l’apprentissage? </a:t>
            </a:r>
            <a:r>
              <a:rPr lang="fr-FR" dirty="0"/>
              <a:t>Le jeu des </a:t>
            </a:r>
            <a:r>
              <a:rPr lang="fr-FR" dirty="0" smtClean="0"/>
              <a:t>devinettes.</a:t>
            </a:r>
          </a:p>
          <a:p>
            <a:pPr marL="0" indent="0">
              <a:buNone/>
            </a:pP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Compléter une annonce incomplète pour mieux prédire son prix.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Compléter les caractéristiques manquantes dans la base de données?</a:t>
            </a:r>
            <a:endParaRPr lang="fr-FR" dirty="0"/>
          </a:p>
          <a:p>
            <a:pPr marL="0" indent="0">
              <a:buNone/>
            </a:pPr>
            <a:endParaRPr lang="fr-FR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Pré-traitement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57214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082" y="395540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8700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Principes</a:t>
            </a:r>
            <a:r>
              <a:rPr lang="en-US" dirty="0" smtClean="0"/>
              <a:t> du ML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2400" dirty="0" err="1" smtClean="0"/>
              <a:t>Objectif</a:t>
            </a:r>
            <a:r>
              <a:rPr lang="en-US" sz="2400" dirty="0" smtClean="0"/>
              <a:t>: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Avec:  </a:t>
            </a:r>
          </a:p>
          <a:p>
            <a:pPr>
              <a:buNone/>
            </a:pPr>
            <a:r>
              <a:rPr lang="en-US" sz="2400" dirty="0" smtClean="0"/>
              <a:t>	-X :</a:t>
            </a:r>
            <a:r>
              <a:rPr lang="en-US" sz="2400" dirty="0" err="1" smtClean="0"/>
              <a:t>caractéristiques</a:t>
            </a:r>
            <a:r>
              <a:rPr lang="en-US" sz="2400" dirty="0" smtClean="0"/>
              <a:t> des </a:t>
            </a:r>
            <a:r>
              <a:rPr lang="en-US" sz="2400" dirty="0" err="1" smtClean="0"/>
              <a:t>annonces</a:t>
            </a: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	-Y: prix </a:t>
            </a:r>
          </a:p>
          <a:p>
            <a:pPr>
              <a:buNone/>
            </a:pPr>
            <a:endParaRPr lang="en-US" sz="2400" dirty="0" smtClean="0"/>
          </a:p>
          <a:p>
            <a:pPr>
              <a:buNone/>
            </a:pPr>
            <a:r>
              <a:rPr lang="en-US" sz="2400" dirty="0" smtClean="0"/>
              <a:t>f  : </a:t>
            </a:r>
            <a:r>
              <a:rPr lang="en-US" sz="2400" b="1" dirty="0" err="1" smtClean="0"/>
              <a:t>prédicteur</a:t>
            </a:r>
            <a:endParaRPr lang="en-US" sz="2400" b="1" dirty="0" smtClean="0"/>
          </a:p>
          <a:p>
            <a:pPr>
              <a:buNone/>
            </a:pPr>
            <a:r>
              <a:rPr lang="en-US" sz="2400" dirty="0" smtClean="0"/>
              <a:t>	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977429" y="1738559"/>
            <a:ext cx="4184034" cy="3880773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 err="1" smtClean="0"/>
              <a:t>Processus</a:t>
            </a:r>
            <a:r>
              <a:rPr lang="en-US" sz="2600" dirty="0" smtClean="0"/>
              <a:t>:</a:t>
            </a:r>
          </a:p>
          <a:p>
            <a:endParaRPr lang="en-US" sz="2600" dirty="0" smtClean="0"/>
          </a:p>
          <a:p>
            <a:pPr lvl="1"/>
            <a:r>
              <a:rPr lang="en-US" sz="2600" dirty="0" err="1" smtClean="0"/>
              <a:t>Traitement</a:t>
            </a:r>
            <a:r>
              <a:rPr lang="en-US" sz="2600" dirty="0" smtClean="0"/>
              <a:t> de la base</a:t>
            </a:r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Apprentissage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err="1" smtClean="0"/>
              <a:t>Visualisation</a:t>
            </a:r>
            <a:r>
              <a:rPr lang="en-US" sz="2600" dirty="0" smtClean="0"/>
              <a:t> des </a:t>
            </a:r>
            <a:r>
              <a:rPr lang="en-US" sz="2600" dirty="0" err="1" smtClean="0"/>
              <a:t>erreurs</a:t>
            </a:r>
            <a:endParaRPr lang="en-US" sz="2600" dirty="0" smtClean="0"/>
          </a:p>
          <a:p>
            <a:pPr lvl="1"/>
            <a:endParaRPr lang="en-US" sz="2600" dirty="0" smtClean="0"/>
          </a:p>
          <a:p>
            <a:pPr lvl="1"/>
            <a:r>
              <a:rPr lang="en-US" sz="2600" dirty="0" smtClean="0"/>
              <a:t>Clustering </a:t>
            </a:r>
          </a:p>
          <a:p>
            <a:pPr lvl="1"/>
            <a:endParaRPr lang="en-US" dirty="0" smtClean="0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211775" y="2705100"/>
          <a:ext cx="27432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…quation" r:id="rId4" imgW="639720" imgH="182520" progId="Equation.3">
                  <p:embed/>
                </p:oleObj>
              </mc:Choice>
              <mc:Fallback>
                <p:oleObj name="…quation" r:id="rId4" imgW="639720" imgH="182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1775" y="2705100"/>
                        <a:ext cx="2743200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Flèche courbée vers la droite 17"/>
          <p:cNvSpPr/>
          <p:nvPr/>
        </p:nvSpPr>
        <p:spPr>
          <a:xfrm rot="10800000">
            <a:off x="8018581" y="2982350"/>
            <a:ext cx="1111349" cy="1969476"/>
          </a:xfrm>
          <a:prstGeom prst="curvedRightArrow">
            <a:avLst>
              <a:gd name="adj1" fmla="val 22090"/>
              <a:gd name="adj2" fmla="val 43426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3259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L’apprentissage</a:t>
            </a:r>
            <a:r>
              <a:rPr lang="en-US" dirty="0" smtClean="0"/>
              <a:t> en </a:t>
            </a:r>
            <a:r>
              <a:rPr lang="en-US" dirty="0" err="1" smtClean="0"/>
              <a:t>pratique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9709" y="1443137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Trois</a:t>
            </a:r>
            <a:r>
              <a:rPr lang="en-US" dirty="0" smtClean="0"/>
              <a:t> phases: </a:t>
            </a:r>
          </a:p>
          <a:p>
            <a:endParaRPr lang="en-US" dirty="0" smtClean="0"/>
          </a:p>
          <a:p>
            <a:pPr lvl="1"/>
            <a:r>
              <a:rPr lang="en-US" sz="1800" dirty="0" smtClean="0"/>
              <a:t>Cross-validation: </a:t>
            </a:r>
            <a:r>
              <a:rPr lang="en-US" sz="1800" dirty="0" err="1" smtClean="0"/>
              <a:t>choix</a:t>
            </a:r>
            <a:r>
              <a:rPr lang="en-US" sz="1800" dirty="0" smtClean="0"/>
              <a:t> des </a:t>
            </a:r>
            <a:r>
              <a:rPr lang="en-US" sz="1800" dirty="0" err="1" smtClean="0"/>
              <a:t>paramètres</a:t>
            </a:r>
            <a:r>
              <a:rPr lang="en-US" sz="1800" dirty="0" smtClean="0"/>
              <a:t> </a:t>
            </a:r>
            <a:r>
              <a:rPr lang="en-US" sz="1800" dirty="0" err="1" smtClean="0"/>
              <a:t>pertinents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err="1" smtClean="0"/>
              <a:t>Apprentissage</a:t>
            </a:r>
            <a:r>
              <a:rPr lang="en-US" sz="1800" dirty="0" smtClean="0"/>
              <a:t> du </a:t>
            </a:r>
            <a:r>
              <a:rPr lang="en-US" sz="1800" dirty="0" err="1" smtClean="0"/>
              <a:t>modèle</a:t>
            </a:r>
            <a:endParaRPr lang="en-US" sz="1800" dirty="0" smtClean="0"/>
          </a:p>
          <a:p>
            <a:pPr lvl="1"/>
            <a:endParaRPr lang="en-US" sz="1800" dirty="0" smtClean="0"/>
          </a:p>
          <a:p>
            <a:pPr lvl="1"/>
            <a:r>
              <a:rPr lang="en-US" sz="1800" dirty="0" smtClean="0"/>
              <a:t>Test </a:t>
            </a:r>
            <a:r>
              <a:rPr lang="en-US" sz="1800" dirty="0" err="1" smtClean="0"/>
              <a:t>sur</a:t>
            </a:r>
            <a:r>
              <a:rPr lang="en-US" sz="1800" dirty="0" smtClean="0"/>
              <a:t> un </a:t>
            </a:r>
            <a:r>
              <a:rPr lang="en-US" sz="1800" dirty="0" err="1" smtClean="0"/>
              <a:t>échantillon</a:t>
            </a:r>
            <a:endParaRPr lang="en-US" sz="1800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err="1" smtClean="0"/>
              <a:t>Risque</a:t>
            </a:r>
            <a:r>
              <a:rPr lang="en-US" dirty="0" smtClean="0"/>
              <a:t> de “</a:t>
            </a:r>
            <a:r>
              <a:rPr lang="en-US" dirty="0" err="1" smtClean="0"/>
              <a:t>sur-ajustement</a:t>
            </a:r>
            <a:r>
              <a:rPr lang="en-US" dirty="0" smtClean="0"/>
              <a:t>” (</a:t>
            </a:r>
            <a:r>
              <a:rPr lang="en-US" dirty="0" err="1" smtClean="0"/>
              <a:t>overfitting</a:t>
            </a:r>
            <a:r>
              <a:rPr lang="en-US" dirty="0" smtClean="0"/>
              <a:t>)</a:t>
            </a:r>
          </a:p>
        </p:txBody>
      </p:sp>
      <p:sp>
        <p:nvSpPr>
          <p:cNvPr id="5" name="Flèche courbée vers la gauche 4"/>
          <p:cNvSpPr/>
          <p:nvPr/>
        </p:nvSpPr>
        <p:spPr>
          <a:xfrm>
            <a:off x="6400800" y="2349305"/>
            <a:ext cx="576776" cy="75965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lèche courbée vers la gauche 5"/>
          <p:cNvSpPr/>
          <p:nvPr/>
        </p:nvSpPr>
        <p:spPr>
          <a:xfrm>
            <a:off x="3882682" y="3080824"/>
            <a:ext cx="590843" cy="82999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llipse 6"/>
          <p:cNvSpPr/>
          <p:nvPr/>
        </p:nvSpPr>
        <p:spPr>
          <a:xfrm>
            <a:off x="6696219" y="1575581"/>
            <a:ext cx="1842869" cy="773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Sélection</a:t>
            </a:r>
            <a:endParaRPr lang="en-US" dirty="0"/>
          </a:p>
        </p:txBody>
      </p:sp>
      <p:sp>
        <p:nvSpPr>
          <p:cNvPr id="8" name="Ellipse 7"/>
          <p:cNvSpPr/>
          <p:nvPr/>
        </p:nvSpPr>
        <p:spPr>
          <a:xfrm>
            <a:off x="4670475" y="3488788"/>
            <a:ext cx="1913206" cy="759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Validation</a:t>
            </a:r>
            <a:endParaRPr lang="en-US" dirty="0"/>
          </a:p>
        </p:txBody>
      </p:sp>
      <p:pic>
        <p:nvPicPr>
          <p:cNvPr id="9" name="Image 8" descr="CrossVa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60955" y="3657600"/>
            <a:ext cx="3503234" cy="320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83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 premier </a:t>
            </a:r>
            <a:r>
              <a:rPr lang="en-US" dirty="0" err="1" smtClean="0"/>
              <a:t>algorithme</a:t>
            </a:r>
            <a:r>
              <a:rPr lang="en-US" dirty="0" smtClean="0"/>
              <a:t>: </a:t>
            </a:r>
            <a:r>
              <a:rPr lang="en-US" dirty="0" err="1" smtClean="0"/>
              <a:t>l’arbre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62820" y="1609046"/>
            <a:ext cx="8596668" cy="4849811"/>
          </a:xfrm>
        </p:spPr>
        <p:txBody>
          <a:bodyPr/>
          <a:lstStyle/>
          <a:p>
            <a:r>
              <a:rPr lang="en-US" dirty="0" smtClean="0"/>
              <a:t>Idée: </a:t>
            </a:r>
            <a:r>
              <a:rPr lang="en-US" dirty="0" err="1" smtClean="0"/>
              <a:t>Séparer</a:t>
            </a:r>
            <a:r>
              <a:rPr lang="en-US" dirty="0" smtClean="0"/>
              <a:t> les </a:t>
            </a:r>
            <a:r>
              <a:rPr lang="en-US" dirty="0" err="1" smtClean="0"/>
              <a:t>données</a:t>
            </a:r>
            <a:r>
              <a:rPr lang="en-US" dirty="0" smtClean="0"/>
              <a:t> pour </a:t>
            </a:r>
            <a:r>
              <a:rPr lang="en-US" dirty="0" err="1" smtClean="0"/>
              <a:t>regrouper</a:t>
            </a:r>
            <a:r>
              <a:rPr lang="en-US" dirty="0" smtClean="0"/>
              <a:t> les </a:t>
            </a:r>
            <a:r>
              <a:rPr lang="en-US" dirty="0" err="1" smtClean="0"/>
              <a:t>biens</a:t>
            </a:r>
            <a:r>
              <a:rPr lang="en-US" dirty="0" smtClean="0"/>
              <a:t> avec un prix </a:t>
            </a:r>
            <a:r>
              <a:rPr lang="en-US" dirty="0" err="1" smtClean="0"/>
              <a:t>semblable</a:t>
            </a:r>
            <a:endParaRPr lang="en-US" dirty="0" smtClean="0"/>
          </a:p>
          <a:p>
            <a:pPr lvl="1"/>
            <a:r>
              <a:rPr lang="en-US" dirty="0" err="1" smtClean="0"/>
              <a:t>Choix</a:t>
            </a:r>
            <a:r>
              <a:rPr lang="en-US" dirty="0" smtClean="0"/>
              <a:t> d’un </a:t>
            </a:r>
            <a:r>
              <a:rPr lang="en-US" dirty="0" err="1" smtClean="0"/>
              <a:t>critère</a:t>
            </a:r>
            <a:r>
              <a:rPr lang="en-US" dirty="0" smtClean="0"/>
              <a:t> optimal: couple (</a:t>
            </a:r>
            <a:r>
              <a:rPr lang="en-US" dirty="0" err="1" smtClean="0"/>
              <a:t>coordonnées</a:t>
            </a:r>
            <a:r>
              <a:rPr lang="en-US" dirty="0" smtClean="0"/>
              <a:t>, </a:t>
            </a:r>
            <a:r>
              <a:rPr lang="en-US" dirty="0" err="1" smtClean="0"/>
              <a:t>valeur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Exemple</a:t>
            </a:r>
            <a:r>
              <a:rPr lang="en-US" dirty="0" smtClean="0"/>
              <a:t>: surface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Prix </a:t>
            </a:r>
            <a:r>
              <a:rPr lang="en-US" dirty="0" err="1" smtClean="0"/>
              <a:t>d’une</a:t>
            </a:r>
            <a:r>
              <a:rPr lang="en-US" dirty="0" smtClean="0"/>
              <a:t> </a:t>
            </a:r>
            <a:r>
              <a:rPr lang="en-US" dirty="0" err="1" smtClean="0"/>
              <a:t>classe</a:t>
            </a:r>
            <a:r>
              <a:rPr lang="en-US" dirty="0" smtClean="0"/>
              <a:t>: </a:t>
            </a:r>
            <a:r>
              <a:rPr lang="en-US" dirty="0" err="1" smtClean="0"/>
              <a:t>moyenne</a:t>
            </a:r>
            <a:r>
              <a:rPr lang="en-US" dirty="0" smtClean="0"/>
              <a:t> des prix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Problèmes</a:t>
            </a:r>
            <a:r>
              <a:rPr lang="en-US" dirty="0" smtClean="0"/>
              <a:t> </a:t>
            </a:r>
            <a:r>
              <a:rPr lang="en-US" dirty="0" err="1" smtClean="0"/>
              <a:t>majeurs</a:t>
            </a:r>
            <a:r>
              <a:rPr lang="en-US" dirty="0" smtClean="0"/>
              <a:t>: </a:t>
            </a:r>
            <a:r>
              <a:rPr lang="en-US" dirty="0" err="1" smtClean="0"/>
              <a:t>instabilité</a:t>
            </a:r>
            <a:r>
              <a:rPr lang="en-US" dirty="0" smtClean="0"/>
              <a:t> et </a:t>
            </a:r>
            <a:r>
              <a:rPr lang="en-US" dirty="0" err="1" smtClean="0"/>
              <a:t>complexité</a:t>
            </a:r>
            <a:endParaRPr lang="en-US" dirty="0" smtClean="0"/>
          </a:p>
          <a:p>
            <a:endParaRPr lang="en-US" dirty="0" smtClean="0"/>
          </a:p>
        </p:txBody>
      </p:sp>
      <p:grpSp>
        <p:nvGrpSpPr>
          <p:cNvPr id="24" name="Groupe 23"/>
          <p:cNvGrpSpPr/>
          <p:nvPr/>
        </p:nvGrpSpPr>
        <p:grpSpPr>
          <a:xfrm>
            <a:off x="5370286" y="2619828"/>
            <a:ext cx="3868055" cy="2873828"/>
            <a:chOff x="2075543" y="2532743"/>
            <a:chExt cx="3868055" cy="2873828"/>
          </a:xfrm>
        </p:grpSpPr>
        <p:cxnSp>
          <p:nvCxnSpPr>
            <p:cNvPr id="13" name="Connecteur droit avec flèche 12"/>
            <p:cNvCxnSpPr/>
            <p:nvPr/>
          </p:nvCxnSpPr>
          <p:spPr>
            <a:xfrm flipH="1">
              <a:off x="3048000" y="3374572"/>
              <a:ext cx="1080000" cy="1080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/>
          </p:nvSpPr>
          <p:spPr>
            <a:xfrm>
              <a:off x="2075543" y="3657600"/>
              <a:ext cx="914400" cy="5370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- 60 m²</a:t>
              </a:r>
              <a:endParaRPr lang="en-US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5014687" y="3643085"/>
              <a:ext cx="914400" cy="5370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+60 m²</a:t>
              </a:r>
              <a:endParaRPr lang="en-US" dirty="0"/>
            </a:p>
          </p:txBody>
        </p:sp>
        <p:sp>
          <p:nvSpPr>
            <p:cNvPr id="19" name="Rectangle à coins arrondis 18"/>
            <p:cNvSpPr/>
            <p:nvPr/>
          </p:nvSpPr>
          <p:spPr>
            <a:xfrm>
              <a:off x="2255657" y="4506684"/>
              <a:ext cx="1582057" cy="899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Classe</a:t>
              </a:r>
              <a:r>
                <a:rPr lang="en-US" dirty="0" smtClean="0"/>
                <a:t> </a:t>
              </a:r>
              <a:r>
                <a:rPr lang="en-US" dirty="0" err="1" smtClean="0"/>
                <a:t>fille</a:t>
              </a:r>
              <a:r>
                <a:rPr lang="en-US" dirty="0" smtClean="0"/>
                <a:t> 1</a:t>
              </a:r>
              <a:endParaRPr lang="en-US" dirty="0"/>
            </a:p>
          </p:txBody>
        </p:sp>
        <p:cxnSp>
          <p:nvCxnSpPr>
            <p:cNvPr id="20" name="Connecteur droit avec flèche 19"/>
            <p:cNvCxnSpPr/>
            <p:nvPr/>
          </p:nvCxnSpPr>
          <p:spPr>
            <a:xfrm>
              <a:off x="4056742" y="3418114"/>
              <a:ext cx="1080000" cy="10800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à coins arrondis 21"/>
            <p:cNvSpPr/>
            <p:nvPr/>
          </p:nvSpPr>
          <p:spPr>
            <a:xfrm>
              <a:off x="4361541" y="4506685"/>
              <a:ext cx="1582057" cy="899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Classe</a:t>
              </a:r>
              <a:r>
                <a:rPr lang="en-US" dirty="0" smtClean="0"/>
                <a:t> </a:t>
              </a:r>
              <a:r>
                <a:rPr lang="en-US" dirty="0" err="1" smtClean="0"/>
                <a:t>fille</a:t>
              </a:r>
              <a:r>
                <a:rPr lang="en-US" dirty="0" smtClean="0"/>
                <a:t> 2</a:t>
              </a:r>
              <a:endParaRPr lang="en-US" dirty="0"/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3272972" y="2532743"/>
              <a:ext cx="1582057" cy="8998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Classe</a:t>
              </a:r>
              <a:r>
                <a:rPr lang="en-US" dirty="0" smtClean="0"/>
                <a:t> </a:t>
              </a:r>
              <a:r>
                <a:rPr lang="en-US" dirty="0" err="1" smtClean="0"/>
                <a:t>mère</a:t>
              </a:r>
              <a:endParaRPr lang="en-US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9377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Améliorations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63266" y="2132454"/>
            <a:ext cx="4184035" cy="3880772"/>
          </a:xfrm>
        </p:spPr>
        <p:txBody>
          <a:bodyPr/>
          <a:lstStyle/>
          <a:p>
            <a:r>
              <a:rPr lang="en-US" dirty="0" smtClean="0"/>
              <a:t>Derrière </a:t>
            </a:r>
            <a:r>
              <a:rPr lang="en-US" dirty="0" err="1" smtClean="0"/>
              <a:t>l’arbre</a:t>
            </a:r>
            <a:r>
              <a:rPr lang="en-US" dirty="0" smtClean="0"/>
              <a:t> se cache…</a:t>
            </a:r>
          </a:p>
          <a:p>
            <a:pPr lvl="1">
              <a:buNone/>
            </a:pPr>
            <a:r>
              <a:rPr lang="en-US" dirty="0" smtClean="0"/>
              <a:t>… la </a:t>
            </a:r>
            <a:r>
              <a:rPr lang="en-US" dirty="0" err="1" smtClean="0"/>
              <a:t>forêt</a:t>
            </a:r>
            <a:r>
              <a:rPr lang="en-US" dirty="0" smtClean="0"/>
              <a:t>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Idée: </a:t>
            </a:r>
            <a:r>
              <a:rPr lang="en-US" dirty="0" err="1" smtClean="0"/>
              <a:t>Utiliser</a:t>
            </a:r>
            <a:r>
              <a:rPr lang="en-US" dirty="0" smtClean="0"/>
              <a:t> des </a:t>
            </a:r>
            <a:r>
              <a:rPr lang="en-US" dirty="0" err="1" smtClean="0"/>
              <a:t>échantillons</a:t>
            </a:r>
            <a:r>
              <a:rPr lang="en-US" dirty="0" smtClean="0"/>
              <a:t> </a:t>
            </a:r>
            <a:r>
              <a:rPr lang="en-US" dirty="0" err="1" smtClean="0"/>
              <a:t>tirés</a:t>
            </a:r>
            <a:r>
              <a:rPr lang="en-US" dirty="0" smtClean="0"/>
              <a:t> </a:t>
            </a:r>
            <a:r>
              <a:rPr lang="en-US" b="1" dirty="0" err="1" smtClean="0"/>
              <a:t>aléatoirement</a:t>
            </a:r>
            <a:r>
              <a:rPr lang="en-US" b="1" dirty="0" smtClean="0"/>
              <a:t>  </a:t>
            </a:r>
            <a:r>
              <a:rPr lang="en-US" dirty="0" smtClean="0"/>
              <a:t>pour </a:t>
            </a:r>
            <a:r>
              <a:rPr lang="en-US" dirty="0" err="1" smtClean="0"/>
              <a:t>créer</a:t>
            </a:r>
            <a:r>
              <a:rPr lang="en-US" dirty="0" smtClean="0"/>
              <a:t> de </a:t>
            </a:r>
            <a:r>
              <a:rPr lang="en-US" dirty="0" err="1" smtClean="0"/>
              <a:t>nombreux</a:t>
            </a:r>
            <a:r>
              <a:rPr lang="en-US" dirty="0" smtClean="0"/>
              <a:t> </a:t>
            </a:r>
            <a:r>
              <a:rPr lang="en-US" dirty="0" err="1" smtClean="0"/>
              <a:t>arbres</a:t>
            </a:r>
            <a:r>
              <a:rPr lang="en-US" dirty="0" smtClean="0"/>
              <a:t> et les </a:t>
            </a:r>
            <a:r>
              <a:rPr lang="en-US" b="1" dirty="0" err="1" smtClean="0"/>
              <a:t>aggréger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dirty="0" smtClean="0"/>
              <a:t>Diminution de </a:t>
            </a:r>
            <a:r>
              <a:rPr lang="en-US" dirty="0" err="1" smtClean="0"/>
              <a:t>l’instabilité</a:t>
            </a:r>
            <a:r>
              <a:rPr lang="en-US" dirty="0" smtClean="0"/>
              <a:t> et du “</a:t>
            </a:r>
            <a:r>
              <a:rPr lang="en-US" dirty="0" err="1" smtClean="0"/>
              <a:t>sur-ajustement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Boosting:</a:t>
            </a:r>
          </a:p>
          <a:p>
            <a:endParaRPr lang="en-US" dirty="0" smtClean="0"/>
          </a:p>
          <a:p>
            <a:r>
              <a:rPr lang="en-US" dirty="0" smtClean="0"/>
              <a:t>On </a:t>
            </a:r>
            <a:r>
              <a:rPr lang="en-US" dirty="0" err="1" smtClean="0"/>
              <a:t>donne</a:t>
            </a:r>
            <a:r>
              <a:rPr lang="en-US" dirty="0" smtClean="0"/>
              <a:t> des </a:t>
            </a:r>
            <a:r>
              <a:rPr lang="en-US" dirty="0" err="1" smtClean="0"/>
              <a:t>poids</a:t>
            </a:r>
            <a:r>
              <a:rPr lang="en-US" dirty="0" smtClean="0"/>
              <a:t> </a:t>
            </a:r>
            <a:r>
              <a:rPr lang="en-US" dirty="0" err="1" smtClean="0"/>
              <a:t>relatifs</a:t>
            </a:r>
            <a:r>
              <a:rPr lang="en-US" dirty="0" smtClean="0"/>
              <a:t> aux </a:t>
            </a:r>
            <a:r>
              <a:rPr lang="en-US" dirty="0" err="1" smtClean="0"/>
              <a:t>erreurs</a:t>
            </a:r>
            <a:r>
              <a:rPr lang="en-US" dirty="0" smtClean="0"/>
              <a:t> pour “forcer” </a:t>
            </a:r>
            <a:r>
              <a:rPr lang="en-US" dirty="0" err="1" smtClean="0"/>
              <a:t>l’algorithme</a:t>
            </a:r>
            <a:r>
              <a:rPr lang="en-US" dirty="0" smtClean="0"/>
              <a:t> à </a:t>
            </a:r>
            <a:r>
              <a:rPr lang="en-US" dirty="0" err="1" smtClean="0"/>
              <a:t>mieux</a:t>
            </a:r>
            <a:r>
              <a:rPr lang="en-US" dirty="0" smtClean="0"/>
              <a:t> les </a:t>
            </a:r>
            <a:r>
              <a:rPr lang="en-US" dirty="0" err="1" smtClean="0"/>
              <a:t>estimer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Raffinement</a:t>
            </a:r>
            <a:r>
              <a:rPr lang="en-US" dirty="0" smtClean="0"/>
              <a:t> par </a:t>
            </a:r>
            <a:r>
              <a:rPr lang="en-US" dirty="0" err="1" smtClean="0"/>
              <a:t>itération</a:t>
            </a:r>
            <a:r>
              <a:rPr lang="en-US" dirty="0" smtClean="0"/>
              <a:t> successive</a:t>
            </a:r>
            <a:endParaRPr lang="en-US" dirty="0"/>
          </a:p>
        </p:txBody>
      </p:sp>
      <p:sp>
        <p:nvSpPr>
          <p:cNvPr id="6" name="Flèche droite 5"/>
          <p:cNvSpPr/>
          <p:nvPr/>
        </p:nvSpPr>
        <p:spPr>
          <a:xfrm>
            <a:off x="928468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èche droite 6"/>
          <p:cNvSpPr/>
          <p:nvPr/>
        </p:nvSpPr>
        <p:spPr>
          <a:xfrm>
            <a:off x="5273040" y="5795889"/>
            <a:ext cx="956603" cy="506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2152357" y="5890791"/>
            <a:ext cx="2082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Stabilité</a:t>
            </a:r>
            <a:endParaRPr lang="en-US" dirty="0"/>
          </a:p>
        </p:txBody>
      </p:sp>
      <p:sp>
        <p:nvSpPr>
          <p:cNvPr id="9" name="ZoneTexte 8"/>
          <p:cNvSpPr txBox="1"/>
          <p:nvPr/>
        </p:nvSpPr>
        <p:spPr>
          <a:xfrm>
            <a:off x="6696221" y="5848587"/>
            <a:ext cx="209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 </a:t>
            </a:r>
            <a:r>
              <a:rPr lang="en-US" dirty="0" err="1" smtClean="0"/>
              <a:t>Précision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1194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1ère  </a:t>
            </a:r>
            <a:r>
              <a:rPr lang="en-US" dirty="0" err="1" smtClean="0"/>
              <a:t>étape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Par arrondissement: </a:t>
            </a:r>
            <a:r>
              <a:rPr lang="en-US" dirty="0" err="1" smtClean="0"/>
              <a:t>régression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machine learning </a:t>
            </a:r>
          </a:p>
          <a:p>
            <a:pPr lvl="1"/>
            <a:r>
              <a:rPr lang="en-US" dirty="0" smtClean="0"/>
              <a:t>Sur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machine learning avec les </a:t>
            </a:r>
            <a:r>
              <a:rPr lang="en-US" dirty="0" err="1" smtClean="0"/>
              <a:t>erreurs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2ème </a:t>
            </a:r>
            <a:r>
              <a:rPr lang="en-US" dirty="0" err="1" smtClean="0"/>
              <a:t>étape</a:t>
            </a:r>
            <a:r>
              <a:rPr lang="en-US" dirty="0" smtClean="0"/>
              <a:t>: s</a:t>
            </a:r>
          </a:p>
          <a:p>
            <a:pPr lvl="1"/>
            <a:r>
              <a:rPr lang="en-US" dirty="0" err="1" smtClean="0"/>
              <a:t>sur</a:t>
            </a:r>
            <a:r>
              <a:rPr lang="en-US" dirty="0" smtClean="0"/>
              <a:t> </a:t>
            </a:r>
            <a:r>
              <a:rPr lang="en-US" dirty="0" err="1" smtClean="0"/>
              <a:t>l’ensemble</a:t>
            </a:r>
            <a:r>
              <a:rPr lang="en-US" dirty="0" smtClean="0"/>
              <a:t> des </a:t>
            </a:r>
            <a:r>
              <a:rPr lang="en-US" dirty="0" err="1" smtClean="0"/>
              <a:t>données</a:t>
            </a:r>
            <a:r>
              <a:rPr lang="en-US" dirty="0" smtClean="0"/>
              <a:t>: machine learning avec le prix</a:t>
            </a:r>
          </a:p>
          <a:p>
            <a:endParaRPr lang="en-US" dirty="0" smtClean="0"/>
          </a:p>
          <a:p>
            <a:r>
              <a:rPr lang="en-US" dirty="0" err="1" smtClean="0"/>
              <a:t>Combinaison</a:t>
            </a:r>
            <a:r>
              <a:rPr lang="en-US" dirty="0" smtClean="0"/>
              <a:t>  </a:t>
            </a:r>
            <a:r>
              <a:rPr lang="en-US" dirty="0" err="1" smtClean="0"/>
              <a:t>pondérée</a:t>
            </a:r>
            <a:r>
              <a:rPr lang="en-US" dirty="0" smtClean="0"/>
              <a:t> des </a:t>
            </a:r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obtenus</a:t>
            </a: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09197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Comparaison</a:t>
            </a:r>
            <a:r>
              <a:rPr lang="en-US" dirty="0" smtClean="0"/>
              <a:t> et </a:t>
            </a:r>
            <a:r>
              <a:rPr lang="en-US" dirty="0" err="1" smtClean="0"/>
              <a:t>résultats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Régressions</a:t>
            </a:r>
            <a:r>
              <a:rPr lang="en-US" dirty="0" smtClean="0"/>
              <a:t> </a:t>
            </a:r>
            <a:r>
              <a:rPr lang="en-US" dirty="0" err="1" smtClean="0"/>
              <a:t>linéaires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89813" y="2934193"/>
            <a:ext cx="4185623" cy="3304117"/>
          </a:xfrm>
        </p:spPr>
        <p:txBody>
          <a:bodyPr/>
          <a:lstStyle/>
          <a:p>
            <a:r>
              <a:rPr lang="en-US" dirty="0" smtClean="0"/>
              <a:t>Globale: erreur moyenne 25%</a:t>
            </a:r>
          </a:p>
          <a:p>
            <a:endParaRPr lang="en-US" dirty="0" smtClean="0"/>
          </a:p>
          <a:p>
            <a:r>
              <a:rPr lang="en-US" dirty="0" smtClean="0"/>
              <a:t>Par arrondissement: 17%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Arbre: 15%</a:t>
            </a:r>
          </a:p>
          <a:p>
            <a:endParaRPr lang="en-US" dirty="0" smtClean="0"/>
          </a:p>
          <a:p>
            <a:r>
              <a:rPr lang="en-US" dirty="0" smtClean="0"/>
              <a:t>Forêt optimisée: 13%</a:t>
            </a:r>
          </a:p>
          <a:p>
            <a:endParaRPr lang="en-US" dirty="0" smtClean="0"/>
          </a:p>
          <a:p>
            <a:r>
              <a:rPr lang="en-US" dirty="0" err="1" smtClean="0"/>
              <a:t>Méthode</a:t>
            </a:r>
            <a:r>
              <a:rPr lang="en-US" dirty="0" smtClean="0"/>
              <a:t> </a:t>
            </a:r>
            <a:r>
              <a:rPr lang="en-US" dirty="0" err="1" smtClean="0"/>
              <a:t>choisie</a:t>
            </a:r>
            <a:r>
              <a:rPr lang="en-US" dirty="0" smtClean="0"/>
              <a:t>: 10-11%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4303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Caractéristiques</a:t>
            </a:r>
            <a:r>
              <a:rPr lang="en-US" dirty="0" smtClean="0"/>
              <a:t> </a:t>
            </a:r>
            <a:r>
              <a:rPr lang="en-US" dirty="0" err="1" smtClean="0"/>
              <a:t>pertinentes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HISTOGRAMME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02588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5729" y="201977"/>
            <a:ext cx="651573" cy="621442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/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/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/>
              <a:t>Site web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55" b="94845" l="5217" r="9652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5731" y="1549735"/>
            <a:ext cx="468247" cy="3949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Utilisation</a:t>
            </a:r>
            <a:r>
              <a:rPr lang="en-US" dirty="0" smtClean="0"/>
              <a:t> pour le site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Objets</a:t>
            </a:r>
            <a:r>
              <a:rPr lang="en-US" dirty="0" smtClean="0"/>
              <a:t>: </a:t>
            </a:r>
          </a:p>
          <a:p>
            <a:pPr lvl="1"/>
            <a:r>
              <a:rPr lang="en-US" dirty="0" err="1" smtClean="0"/>
              <a:t>prédicteurs</a:t>
            </a:r>
            <a:r>
              <a:rPr lang="en-US" dirty="0" smtClean="0"/>
              <a:t> </a:t>
            </a:r>
            <a:r>
              <a:rPr lang="en-US" dirty="0" err="1" smtClean="0"/>
              <a:t>stockés</a:t>
            </a:r>
            <a:r>
              <a:rPr lang="en-US" dirty="0" smtClean="0"/>
              <a:t> en “.pickle” pour un </a:t>
            </a:r>
            <a:r>
              <a:rPr lang="en-US" dirty="0" err="1" smtClean="0"/>
              <a:t>appel</a:t>
            </a:r>
            <a:r>
              <a:rPr lang="en-US" dirty="0" smtClean="0"/>
              <a:t> direct par le </a:t>
            </a:r>
            <a:r>
              <a:rPr lang="en-US" dirty="0" err="1" smtClean="0"/>
              <a:t>serveur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Fonctions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Prédire</a:t>
            </a:r>
            <a:r>
              <a:rPr lang="en-US" dirty="0" smtClean="0"/>
              <a:t> le prix d’un </a:t>
            </a:r>
            <a:r>
              <a:rPr lang="en-US" dirty="0" err="1" smtClean="0"/>
              <a:t>bien</a:t>
            </a:r>
            <a:r>
              <a:rPr lang="en-US" dirty="0" smtClean="0"/>
              <a:t> (URL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formulaire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Fournir</a:t>
            </a:r>
            <a:r>
              <a:rPr lang="en-US" dirty="0" smtClean="0"/>
              <a:t> des </a:t>
            </a:r>
            <a:r>
              <a:rPr lang="en-US" dirty="0" err="1" smtClean="0"/>
              <a:t>biens</a:t>
            </a:r>
            <a:r>
              <a:rPr lang="en-US" dirty="0" smtClean="0"/>
              <a:t> “comparables” (</a:t>
            </a:r>
            <a:r>
              <a:rPr lang="en-US" dirty="0" err="1" smtClean="0"/>
              <a:t>fonction</a:t>
            </a:r>
            <a:r>
              <a:rPr lang="en-US" dirty="0" smtClean="0"/>
              <a:t> de </a:t>
            </a:r>
            <a:r>
              <a:rPr lang="en-US" b="1" dirty="0" err="1" smtClean="0"/>
              <a:t>conseil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4436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Limites</a:t>
            </a:r>
            <a:r>
              <a:rPr lang="en-US" dirty="0" smtClean="0"/>
              <a:t> et </a:t>
            </a:r>
            <a:r>
              <a:rPr lang="en-US" dirty="0" err="1" smtClean="0"/>
              <a:t>difficultés</a:t>
            </a:r>
            <a:r>
              <a:rPr lang="en-US" dirty="0" smtClean="0"/>
              <a:t> </a:t>
            </a:r>
            <a:r>
              <a:rPr lang="en-US" dirty="0" err="1" smtClean="0"/>
              <a:t>rencontrées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Qualité</a:t>
            </a:r>
            <a:r>
              <a:rPr lang="en-US" dirty="0" smtClean="0"/>
              <a:t> des </a:t>
            </a:r>
            <a:r>
              <a:rPr lang="en-US" dirty="0" err="1" smtClean="0"/>
              <a:t>annonces</a:t>
            </a:r>
            <a:r>
              <a:rPr lang="en-US" dirty="0" smtClean="0"/>
              <a:t> et de la base de </a:t>
            </a:r>
            <a:r>
              <a:rPr lang="en-US" dirty="0" err="1" smtClean="0"/>
              <a:t>données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err="1" smtClean="0"/>
              <a:t>Annonce</a:t>
            </a:r>
            <a:r>
              <a:rPr lang="en-US" dirty="0" smtClean="0"/>
              <a:t> mal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insuffisamment</a:t>
            </a:r>
            <a:r>
              <a:rPr lang="en-US" dirty="0" smtClean="0"/>
              <a:t> </a:t>
            </a:r>
            <a:r>
              <a:rPr lang="en-US" dirty="0" err="1" smtClean="0"/>
              <a:t>remplie</a:t>
            </a:r>
            <a:endParaRPr lang="en-US" dirty="0" smtClean="0"/>
          </a:p>
          <a:p>
            <a:pPr lvl="1"/>
            <a:r>
              <a:rPr lang="en-US" dirty="0" err="1" smtClean="0"/>
              <a:t>Perte</a:t>
            </a:r>
            <a:r>
              <a:rPr lang="en-US" dirty="0" smtClean="0"/>
              <a:t> </a:t>
            </a:r>
            <a:r>
              <a:rPr lang="en-US" dirty="0" err="1" smtClean="0"/>
              <a:t>d’information</a:t>
            </a:r>
            <a:r>
              <a:rPr lang="en-US" dirty="0" smtClean="0"/>
              <a:t> </a:t>
            </a:r>
            <a:r>
              <a:rPr lang="en-US" dirty="0" err="1" smtClean="0"/>
              <a:t>trop</a:t>
            </a:r>
            <a:r>
              <a:rPr lang="en-US" dirty="0" smtClean="0"/>
              <a:t> </a:t>
            </a:r>
            <a:r>
              <a:rPr lang="en-US" dirty="0" err="1" smtClean="0"/>
              <a:t>élevée</a:t>
            </a:r>
            <a:r>
              <a:rPr lang="en-US" dirty="0" smtClean="0"/>
              <a:t> entre </a:t>
            </a:r>
            <a:r>
              <a:rPr lang="en-US" dirty="0" err="1" smtClean="0"/>
              <a:t>l’annonce</a:t>
            </a:r>
            <a:r>
              <a:rPr lang="en-US" dirty="0" smtClean="0"/>
              <a:t> et le </a:t>
            </a:r>
            <a:r>
              <a:rPr lang="en-US" dirty="0" err="1" smtClean="0"/>
              <a:t>vecteur</a:t>
            </a:r>
            <a:r>
              <a:rPr lang="en-US" dirty="0" smtClean="0"/>
              <a:t>: photos par </a:t>
            </a:r>
            <a:r>
              <a:rPr lang="en-US" dirty="0" err="1" smtClean="0"/>
              <a:t>exemple</a:t>
            </a:r>
            <a:endParaRPr lang="en-US" dirty="0" smtClean="0"/>
          </a:p>
          <a:p>
            <a:pPr lvl="1"/>
            <a:r>
              <a:rPr lang="en-US" dirty="0" err="1" smtClean="0"/>
              <a:t>Deux</a:t>
            </a:r>
            <a:r>
              <a:rPr lang="en-US" dirty="0" smtClean="0"/>
              <a:t> </a:t>
            </a:r>
            <a:r>
              <a:rPr lang="en-US" dirty="0" err="1" smtClean="0"/>
              <a:t>annonces</a:t>
            </a:r>
            <a:r>
              <a:rPr lang="en-US" dirty="0" smtClean="0"/>
              <a:t> “</a:t>
            </a:r>
            <a:r>
              <a:rPr lang="en-US" dirty="0" err="1" smtClean="0"/>
              <a:t>identiques</a:t>
            </a:r>
            <a:r>
              <a:rPr lang="en-US" dirty="0" smtClean="0"/>
              <a:t>” </a:t>
            </a:r>
            <a:r>
              <a:rPr lang="en-US" dirty="0" err="1" smtClean="0"/>
              <a:t>selon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algorithmes</a:t>
            </a:r>
            <a:r>
              <a:rPr lang="en-US" dirty="0" smtClean="0"/>
              <a:t> </a:t>
            </a:r>
            <a:r>
              <a:rPr lang="en-US" dirty="0" err="1" smtClean="0"/>
              <a:t>peuvent</a:t>
            </a:r>
            <a:r>
              <a:rPr lang="en-US" dirty="0" smtClean="0"/>
              <a:t> </a:t>
            </a:r>
            <a:r>
              <a:rPr lang="en-US" dirty="0" err="1" smtClean="0"/>
              <a:t>avoir</a:t>
            </a:r>
            <a:r>
              <a:rPr lang="en-US" dirty="0" smtClean="0"/>
              <a:t> un prix </a:t>
            </a:r>
            <a:r>
              <a:rPr lang="en-US" dirty="0" err="1" smtClean="0"/>
              <a:t>très</a:t>
            </a:r>
            <a:r>
              <a:rPr lang="en-US" dirty="0" smtClean="0"/>
              <a:t> </a:t>
            </a:r>
            <a:r>
              <a:rPr lang="en-US" dirty="0" err="1" smtClean="0"/>
              <a:t>différents</a:t>
            </a:r>
            <a:r>
              <a:rPr lang="en-US" dirty="0" smtClean="0"/>
              <a:t> (</a:t>
            </a:r>
            <a:r>
              <a:rPr lang="en-US" dirty="0" err="1" smtClean="0"/>
              <a:t>surtout</a:t>
            </a:r>
            <a:r>
              <a:rPr lang="en-US" dirty="0" smtClean="0"/>
              <a:t> pour les </a:t>
            </a:r>
            <a:r>
              <a:rPr lang="en-US" dirty="0" err="1" smtClean="0"/>
              <a:t>biens</a:t>
            </a:r>
            <a:r>
              <a:rPr lang="en-US" dirty="0" smtClean="0"/>
              <a:t> à prix </a:t>
            </a:r>
            <a:r>
              <a:rPr lang="en-US" dirty="0" err="1" smtClean="0"/>
              <a:t>faibles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Clustering: </a:t>
            </a:r>
            <a:r>
              <a:rPr lang="en-US" dirty="0" err="1" smtClean="0"/>
              <a:t>difficulté</a:t>
            </a:r>
            <a:r>
              <a:rPr lang="en-US" dirty="0" smtClean="0"/>
              <a:t> à </a:t>
            </a:r>
            <a:r>
              <a:rPr lang="en-US" dirty="0" err="1" smtClean="0"/>
              <a:t>regrouper</a:t>
            </a:r>
            <a:r>
              <a:rPr lang="en-US" dirty="0" smtClean="0"/>
              <a:t> des </a:t>
            </a:r>
            <a:r>
              <a:rPr lang="en-US" dirty="0" err="1" smtClean="0"/>
              <a:t>biens</a:t>
            </a:r>
            <a:r>
              <a:rPr lang="en-US" dirty="0" smtClean="0"/>
              <a:t> -&gt; arrondissement = </a:t>
            </a:r>
            <a:r>
              <a:rPr lang="en-US" dirty="0" err="1" smtClean="0"/>
              <a:t>choix</a:t>
            </a:r>
            <a:r>
              <a:rPr lang="en-US" dirty="0" smtClean="0"/>
              <a:t> par </a:t>
            </a:r>
            <a:r>
              <a:rPr lang="en-US" dirty="0" err="1" smtClean="0"/>
              <a:t>défaut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Machine learning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3405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23" y="4553965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Site Web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2465210" y="2279541"/>
            <a:ext cx="319976" cy="20265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 rot="15863364" flipV="1">
            <a:off x="466930" y="526007"/>
            <a:ext cx="1668033" cy="3062236"/>
            <a:chOff x="925728" y="135876"/>
            <a:chExt cx="1296235" cy="2528656"/>
          </a:xfrm>
        </p:grpSpPr>
        <p:sp>
          <p:nvSpPr>
            <p:cNvPr id="30" name="Arc 29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Arc 30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799951" y="2860718"/>
            <a:ext cx="319976" cy="202651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 rot="18364441" flipV="1">
            <a:off x="901837" y="873655"/>
            <a:ext cx="1668033" cy="3062236"/>
            <a:chOff x="925728" y="135876"/>
            <a:chExt cx="1296235" cy="2528656"/>
          </a:xfrm>
        </p:grpSpPr>
        <p:sp>
          <p:nvSpPr>
            <p:cNvPr id="34" name="Arc 33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Arc 34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2441155" y="3460239"/>
            <a:ext cx="319976" cy="202651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 rot="15863364" flipV="1">
            <a:off x="465014" y="1681367"/>
            <a:ext cx="1668033" cy="3062236"/>
            <a:chOff x="925728" y="135876"/>
            <a:chExt cx="1296235" cy="2528656"/>
          </a:xfrm>
        </p:grpSpPr>
        <p:sp>
          <p:nvSpPr>
            <p:cNvPr id="38" name="Arc 37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Arc 38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 flipV="1">
            <a:off x="837112" y="4065893"/>
            <a:ext cx="319976" cy="202651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 rot="18364441" flipV="1">
            <a:off x="879943" y="2069082"/>
            <a:ext cx="1668033" cy="3062236"/>
            <a:chOff x="925728" y="135876"/>
            <a:chExt cx="1296235" cy="2528656"/>
          </a:xfrm>
        </p:grpSpPr>
        <p:sp>
          <p:nvSpPr>
            <p:cNvPr id="42" name="Arc 41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Arc 42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1009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Architecture de </a:t>
            </a:r>
            <a:r>
              <a:rPr lang="en-US" dirty="0" err="1" smtClean="0"/>
              <a:t>notre</a:t>
            </a:r>
            <a:r>
              <a:rPr lang="en-US" dirty="0" smtClean="0"/>
              <a:t> site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Back-end</a:t>
            </a:r>
            <a:endParaRPr lang="en-US" dirty="0"/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Je </a:t>
            </a:r>
            <a:r>
              <a:rPr lang="en-US" sz="1400" dirty="0" err="1" smtClean="0"/>
              <a:t>souhaite</a:t>
            </a:r>
            <a:r>
              <a:rPr lang="en-US" sz="1400" dirty="0" smtClean="0"/>
              <a:t> </a:t>
            </a:r>
            <a:r>
              <a:rPr lang="en-US" sz="1400" dirty="0" err="1" smtClean="0"/>
              <a:t>analyser</a:t>
            </a:r>
            <a:r>
              <a:rPr lang="en-US" sz="1400" dirty="0" smtClean="0"/>
              <a:t> </a:t>
            </a:r>
            <a:r>
              <a:rPr lang="en-US" sz="1400" dirty="0" err="1" smtClean="0"/>
              <a:t>une</a:t>
            </a:r>
            <a:r>
              <a:rPr lang="en-US" sz="1400" dirty="0" smtClean="0"/>
              <a:t> </a:t>
            </a:r>
            <a:r>
              <a:rPr lang="en-US" sz="1400" dirty="0" err="1" smtClean="0"/>
              <a:t>annonce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Crawl de </a:t>
            </a:r>
            <a:r>
              <a:rPr lang="en-US" sz="1200" dirty="0" err="1" smtClean="0"/>
              <a:t>l’URL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Extraction des </a:t>
            </a:r>
            <a:r>
              <a:rPr lang="en-US" sz="1200" dirty="0" err="1" smtClean="0"/>
              <a:t>caractéristiques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Prédiction</a:t>
            </a:r>
            <a:endParaRPr lang="en-US" sz="1200" dirty="0"/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Text brut de </a:t>
            </a:r>
            <a:r>
              <a:rPr lang="en-US" sz="1200" dirty="0" err="1" smtClean="0"/>
              <a:t>l’annonce</a:t>
            </a:r>
            <a:endParaRPr lang="en-US" sz="1200" dirty="0"/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Vecteur</a:t>
            </a:r>
            <a:r>
              <a:rPr lang="en-US" sz="1200" dirty="0" smtClean="0"/>
              <a:t> de </a:t>
            </a:r>
            <a:r>
              <a:rPr lang="en-US" sz="1200" dirty="0" err="1" smtClean="0"/>
              <a:t>caractéristiques</a:t>
            </a:r>
            <a:endParaRPr lang="en-US" sz="1200" dirty="0"/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pic>
        <p:nvPicPr>
          <p:cNvPr id="42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578" r="98844">
                        <a14:foregroundMark x1="53757" y1="76970" x2="53757" y2="76970"/>
                        <a14:foregroundMark x1="70520" y1="77576" x2="70520" y2="77576"/>
                        <a14:foregroundMark x1="64162" y1="89697" x2="64162" y2="8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978125">
            <a:off x="511232" y="3909264"/>
            <a:ext cx="651573" cy="6214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72506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9580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Le Html et CSS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773574" y="1736223"/>
            <a:ext cx="8571122" cy="5361453"/>
          </a:xfrm>
        </p:spPr>
        <p:txBody>
          <a:bodyPr>
            <a:normAutofit/>
          </a:bodyPr>
          <a:lstStyle/>
          <a:p>
            <a:r>
              <a:rPr lang="fr-FR" dirty="0" smtClean="0"/>
              <a:t>Deux langages principaux permettent de créer des sites web : le html et le CSS</a:t>
            </a:r>
          </a:p>
          <a:p>
            <a:r>
              <a:rPr lang="fr-FR" dirty="0" smtClean="0"/>
              <a:t>Les navigateurs sont capables d’interpréter ces deux langages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50" y="2860075"/>
            <a:ext cx="6753005" cy="38561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5588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Que font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ces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deux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langages</a:t>
            </a: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 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3881295" y="1903083"/>
            <a:ext cx="5784078" cy="1293659"/>
          </a:xfrm>
        </p:spPr>
        <p:txBody>
          <a:bodyPr>
            <a:normAutofit/>
          </a:bodyPr>
          <a:lstStyle/>
          <a:p>
            <a:r>
              <a:rPr lang="fr-FR" dirty="0" smtClean="0"/>
              <a:t>Html permet d’afficher du contenu et la hiérarchie des éléments</a:t>
            </a:r>
          </a:p>
          <a:p>
            <a:r>
              <a:rPr lang="fr-FR" dirty="0" smtClean="0"/>
              <a:t>CSS permet d’ajouter du style à la page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56" y="1731475"/>
            <a:ext cx="1999917" cy="1222172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585" y="3458338"/>
            <a:ext cx="2698889" cy="31307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633" y="3974294"/>
            <a:ext cx="4883401" cy="16891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0179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Quel</a:t>
            </a:r>
            <a:r>
              <a:rPr lang="en-US" dirty="0" smtClean="0"/>
              <a:t> </a:t>
            </a:r>
            <a:r>
              <a:rPr lang="en-US" dirty="0" err="1" smtClean="0"/>
              <a:t>est</a:t>
            </a:r>
            <a:r>
              <a:rPr lang="en-US" dirty="0" smtClean="0"/>
              <a:t> le </a:t>
            </a:r>
            <a:r>
              <a:rPr lang="en-US" dirty="0" err="1" smtClean="0"/>
              <a:t>rôle</a:t>
            </a:r>
            <a:r>
              <a:rPr lang="en-US" dirty="0" smtClean="0"/>
              <a:t> du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77334" y="114541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Que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passe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-t-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il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lorsqu’un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utilisateur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se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connecte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FlatRat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?</a:t>
            </a:r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88472" y="4897628"/>
            <a:ext cx="1551709" cy="8381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420090" y="4989961"/>
            <a:ext cx="1285009" cy="6765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447799" y="5905208"/>
            <a:ext cx="1210540" cy="2600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001980" y="5758842"/>
            <a:ext cx="45719" cy="1463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1850306" y="5149744"/>
            <a:ext cx="425060" cy="3693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@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8" name="Connecteur droit avec flèche 37"/>
          <p:cNvCxnSpPr/>
          <p:nvPr/>
        </p:nvCxnSpPr>
        <p:spPr>
          <a:xfrm>
            <a:off x="2890402" y="3976265"/>
            <a:ext cx="1861717" cy="613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/>
          <p:cNvCxnSpPr/>
          <p:nvPr/>
        </p:nvCxnSpPr>
        <p:spPr>
          <a:xfrm flipV="1">
            <a:off x="5715009" y="3817715"/>
            <a:ext cx="1686792" cy="77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 flipH="1" flipV="1">
            <a:off x="5715009" y="4589622"/>
            <a:ext cx="1686792" cy="810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3432473" y="388621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5" name="ZoneTexte 44"/>
          <p:cNvSpPr txBox="1"/>
          <p:nvPr/>
        </p:nvSpPr>
        <p:spPr>
          <a:xfrm>
            <a:off x="6225897" y="3853696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URL</a:t>
            </a:r>
            <a:endParaRPr lang="en-US" dirty="0"/>
          </a:p>
        </p:txBody>
      </p:sp>
      <p:sp>
        <p:nvSpPr>
          <p:cNvPr id="46" name="ZoneTexte 45"/>
          <p:cNvSpPr txBox="1"/>
          <p:nvPr/>
        </p:nvSpPr>
        <p:spPr>
          <a:xfrm>
            <a:off x="6210188" y="498333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Prix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50582" y="4589622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27155" y="4970863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257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 la page web communique-t-</a:t>
            </a:r>
            <a:r>
              <a:rPr lang="en-US" dirty="0" err="1" smtClean="0"/>
              <a:t>elle</a:t>
            </a:r>
            <a:r>
              <a:rPr lang="en-US" dirty="0" smtClean="0"/>
              <a:t> avec le </a:t>
            </a:r>
            <a:r>
              <a:rPr lang="en-US" dirty="0" err="1" smtClean="0"/>
              <a:t>serveur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 navigateur effectue une </a:t>
            </a:r>
            <a:r>
              <a:rPr lang="fr-FR" b="1" dirty="0"/>
              <a:t>requête </a:t>
            </a:r>
            <a:r>
              <a:rPr lang="fr-FR" b="1" dirty="0" smtClean="0"/>
              <a:t>HTTP</a:t>
            </a:r>
          </a:p>
          <a:p>
            <a:r>
              <a:rPr lang="fr-FR" dirty="0"/>
              <a:t>Le serveur traite la requête puis envoie une </a:t>
            </a:r>
            <a:r>
              <a:rPr lang="fr-FR" b="1" dirty="0"/>
              <a:t>réponse HTTP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65" y="3531939"/>
            <a:ext cx="3597770" cy="2029321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5397500" y="3638550"/>
            <a:ext cx="1003300" cy="90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ZoneTexte 11"/>
          <p:cNvSpPr txBox="1"/>
          <p:nvPr/>
        </p:nvSpPr>
        <p:spPr>
          <a:xfrm>
            <a:off x="5151935" y="3293755"/>
            <a:ext cx="4552950" cy="2492990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#! /</a:t>
            </a: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usr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/bin/python</a:t>
            </a: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# -*- coding:utf-8 -*- from flask import Flask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 Flask(__name__) </a:t>
            </a:r>
            <a:endParaRPr lang="en-US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@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app.route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('/page1') </a:t>
            </a:r>
          </a:p>
          <a:p>
            <a:pPr lvl="0"/>
            <a:r>
              <a:rPr lang="en-US" altLang="en-US" sz="12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def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accueil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(): </a:t>
            </a:r>
            <a:endParaRPr lang="en-US" altLang="en-US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endParaRPr lang="en-US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return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render_template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(‘page1.html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', 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titre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="</a:t>
            </a:r>
            <a:r>
              <a:rPr lang="en-US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Bienvenue</a:t>
            </a:r>
            <a:r>
              <a:rPr lang="en-US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 </a:t>
            </a:r>
            <a:r>
              <a:rPr lang="en-US" altLang="en-US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!") </a:t>
            </a:r>
          </a:p>
          <a:p>
            <a:pPr lvl="0"/>
            <a:endParaRPr lang="en-U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Arial Unicode MS"/>
              <a:cs typeface="Consolas" panose="020B0609020204030204" pitchFamily="49" charset="0"/>
            </a:endParaRPr>
          </a:p>
          <a:p>
            <a:pPr lvl="0"/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if 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__name__ == '__main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__':</a:t>
            </a:r>
            <a:b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</a:br>
            <a:r>
              <a:rPr lang="en-US" altLang="en-US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app.run</a:t>
            </a:r>
            <a:r>
              <a:rPr lang="en-US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(debug=True</a:t>
            </a:r>
            <a:r>
              <a:rPr lang="en-US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Unicode MS"/>
                <a:cs typeface="Consolas" panose="020B0609020204030204" pitchFamily="49" charset="0"/>
              </a:rPr>
              <a:t>)</a:t>
            </a:r>
            <a:endParaRPr lang="en-US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561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faire pour ne modifier que </a:t>
            </a:r>
            <a:r>
              <a:rPr lang="en-US" dirty="0" err="1" smtClean="0"/>
              <a:t>certaines</a:t>
            </a:r>
            <a:r>
              <a:rPr lang="en-US" dirty="0" smtClean="0"/>
              <a:t> parties de la page web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hub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3416754" y="4977487"/>
            <a:ext cx="772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Html</a:t>
            </a:r>
            <a:endParaRPr lang="en-US" dirty="0"/>
          </a:p>
        </p:txBody>
      </p: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216" y="5087164"/>
            <a:ext cx="633132" cy="63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9681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80" y="1451419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8" y="2158309"/>
            <a:ext cx="468247" cy="3949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14060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23845" y="544589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Programmation côté client : le </a:t>
            </a:r>
            <a:r>
              <a:rPr lang="fr-FR" dirty="0" err="1" smtClean="0"/>
              <a:t>Javascript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5" name="Forme libre 4"/>
          <p:cNvSpPr/>
          <p:nvPr/>
        </p:nvSpPr>
        <p:spPr>
          <a:xfrm>
            <a:off x="3305117" y="2800049"/>
            <a:ext cx="3138310" cy="1669319"/>
          </a:xfrm>
          <a:custGeom>
            <a:avLst>
              <a:gd name="f0" fmla="val 19147344"/>
              <a:gd name="f1" fmla="val 5248315"/>
              <a:gd name="f2" fmla="val 9516"/>
            </a:avLst>
            <a:gdLst>
              <a:gd name="f3" fmla="val 21600000"/>
              <a:gd name="f4" fmla="val 10800000"/>
              <a:gd name="f5" fmla="val 5400000"/>
              <a:gd name="f6" fmla="val 180"/>
              <a:gd name="f7" fmla="val w"/>
              <a:gd name="f8" fmla="val h"/>
              <a:gd name="f9" fmla="val 0"/>
              <a:gd name="f10" fmla="*/ 5419351 1 1725033"/>
              <a:gd name="f11" fmla="sqrt 2"/>
              <a:gd name="f12" fmla="*/ 10800 10800 1"/>
              <a:gd name="f13" fmla="val 10800"/>
              <a:gd name="f14" fmla="val 21599999"/>
              <a:gd name="f15" fmla="min 0 21600"/>
              <a:gd name="f16" fmla="max 0 21600"/>
              <a:gd name="f17" fmla="*/ f10 1 2"/>
              <a:gd name="f18" fmla="*/ f7 1 21600"/>
              <a:gd name="f19" fmla="*/ f8 1 21600"/>
              <a:gd name="f20" fmla="*/ f10 1 180"/>
              <a:gd name="f21" fmla="*/ f11 1 2"/>
              <a:gd name="f22" fmla="pin 0 f0 21599999"/>
              <a:gd name="f23" fmla="pin 0 f2 10800"/>
              <a:gd name="f24" fmla="pin 0 f1 21599999"/>
              <a:gd name="f25" fmla="+- f16 0 f15"/>
              <a:gd name="f26" fmla="+- 10800 f23 0"/>
              <a:gd name="f27" fmla="+- f23 0 2700"/>
              <a:gd name="f28" fmla="+- 0 0 f22"/>
              <a:gd name="f29" fmla="+- 0 0 f24"/>
              <a:gd name="f30" fmla="*/ f23 f23 1"/>
              <a:gd name="f31" fmla="*/ 0 f18 1"/>
              <a:gd name="f32" fmla="*/ 21600 f18 1"/>
              <a:gd name="f33" fmla="*/ 21600 f19 1"/>
              <a:gd name="f34" fmla="*/ 0 f19 1"/>
              <a:gd name="f35" fmla="*/ f25 1 2"/>
              <a:gd name="f36" fmla="+- 21600 0 f26"/>
              <a:gd name="f37" fmla="+- f28 f5 0"/>
              <a:gd name="f38" fmla="+- f29 f5 0"/>
              <a:gd name="f39" fmla="+- f15 f35 0"/>
              <a:gd name="f40" fmla="*/ f35 f35 1"/>
              <a:gd name="f41" fmla="*/ f37 f6 1"/>
              <a:gd name="f42" fmla="*/ f38 f6 1"/>
              <a:gd name="f43" fmla="min f26 f36"/>
              <a:gd name="f44" fmla="max f26 f36"/>
              <a:gd name="f45" fmla="*/ f41 1 f4"/>
              <a:gd name="f46" fmla="*/ f42 1 f4"/>
              <a:gd name="f47" fmla="+- f44 0 f43"/>
              <a:gd name="f48" fmla="+- 0 0 f45"/>
              <a:gd name="f49" fmla="+- 0 0 f46"/>
              <a:gd name="f50" fmla="*/ f47 1 2"/>
              <a:gd name="f51" fmla="val f48"/>
              <a:gd name="f52" fmla="val f49"/>
              <a:gd name="f53" fmla="+- f43 f50 0"/>
              <a:gd name="f54" fmla="*/ f50 f50 1"/>
              <a:gd name="f55" fmla="*/ f51 f20 1"/>
              <a:gd name="f56" fmla="*/ f52 f20 1"/>
              <a:gd name="f57" fmla="+- f52 45 0"/>
              <a:gd name="f58" fmla="*/ f51 f10 1"/>
              <a:gd name="f59" fmla="*/ f52 f10 1"/>
              <a:gd name="f60" fmla="+- 0 0 f55"/>
              <a:gd name="f61" fmla="+- 0 0 f56"/>
              <a:gd name="f62" fmla="*/ f57 f10 1"/>
              <a:gd name="f63" fmla="*/ f58 1 f6"/>
              <a:gd name="f64" fmla="*/ f59 1 f6"/>
              <a:gd name="f65" fmla="*/ f60 f4 1"/>
              <a:gd name="f66" fmla="*/ f61 f4 1"/>
              <a:gd name="f67" fmla="*/ f62 1 180"/>
              <a:gd name="f68" fmla="+- 0 0 f63"/>
              <a:gd name="f69" fmla="+- 0 0 f64"/>
              <a:gd name="f70" fmla="*/ f65 1 f10"/>
              <a:gd name="f71" fmla="*/ f66 1 f10"/>
              <a:gd name="f72" fmla="+- 0 0 f67"/>
              <a:gd name="f73" fmla="+- f68 f10 0"/>
              <a:gd name="f74" fmla="+- f69 f10 0"/>
              <a:gd name="f75" fmla="+- f70 0 f5"/>
              <a:gd name="f76" fmla="+- f71 0 f5"/>
              <a:gd name="f77" fmla="*/ f72 f4 1"/>
              <a:gd name="f78" fmla="+- f73 f17 0"/>
              <a:gd name="f79" fmla="+- f74 f17 0"/>
              <a:gd name="f80" fmla="cos 1 f75"/>
              <a:gd name="f81" fmla="sin 1 f75"/>
              <a:gd name="f82" fmla="cos 1 f76"/>
              <a:gd name="f83" fmla="sin 1 f76"/>
              <a:gd name="f84" fmla="*/ f77 1 f10"/>
              <a:gd name="f85" fmla="+- 0 0 f78"/>
              <a:gd name="f86" fmla="+- 0 0 f79"/>
              <a:gd name="f87" fmla="+- 0 0 f80"/>
              <a:gd name="f88" fmla="+- 0 0 f81"/>
              <a:gd name="f89" fmla="+- 0 0 f82"/>
              <a:gd name="f90" fmla="+- 0 0 f83"/>
              <a:gd name="f91" fmla="+- f84 0 f5"/>
              <a:gd name="f92" fmla="*/ f85 f4 1"/>
              <a:gd name="f93" fmla="*/ f86 f4 1"/>
              <a:gd name="f94" fmla="*/ 10800 f87 1"/>
              <a:gd name="f95" fmla="*/ 10800 f88 1"/>
              <a:gd name="f96" fmla="*/ 10800 f89 1"/>
              <a:gd name="f97" fmla="*/ 10800 f90 1"/>
              <a:gd name="f98" fmla="*/ f26 f87 1"/>
              <a:gd name="f99" fmla="*/ f26 f88 1"/>
              <a:gd name="f100" fmla="*/ f26 f89 1"/>
              <a:gd name="f101" fmla="*/ f26 f90 1"/>
              <a:gd name="f102" fmla="*/ 13500 f89 1"/>
              <a:gd name="f103" fmla="*/ 13500 f90 1"/>
              <a:gd name="f104" fmla="*/ f27 f89 1"/>
              <a:gd name="f105" fmla="*/ f27 f90 1"/>
              <a:gd name="f106" fmla="cos 1 f91"/>
              <a:gd name="f107" fmla="sin 1 f91"/>
              <a:gd name="f108" fmla="*/ f92 1 f10"/>
              <a:gd name="f109" fmla="*/ f93 1 f10"/>
              <a:gd name="f110" fmla="+- f94 10800 0"/>
              <a:gd name="f111" fmla="+- f95 10800 0"/>
              <a:gd name="f112" fmla="+- f96 10800 0"/>
              <a:gd name="f113" fmla="+- f97 10800 0"/>
              <a:gd name="f114" fmla="+- f98 10800 0"/>
              <a:gd name="f115" fmla="+- f99 10800 0"/>
              <a:gd name="f116" fmla="+- f100 10800 0"/>
              <a:gd name="f117" fmla="+- f101 10800 0"/>
              <a:gd name="f118" fmla="+- f102 10800 0"/>
              <a:gd name="f119" fmla="+- f103 10800 0"/>
              <a:gd name="f120" fmla="+- f104 10800 0"/>
              <a:gd name="f121" fmla="+- f105 10800 0"/>
              <a:gd name="f122" fmla="+- 0 0 f106"/>
              <a:gd name="f123" fmla="+- 0 0 f107"/>
              <a:gd name="f124" fmla="+- f108 0 f5"/>
              <a:gd name="f125" fmla="+- f109 0 f5"/>
              <a:gd name="f126" fmla="+- f121 0 f119"/>
              <a:gd name="f127" fmla="+- f120 0 f118"/>
              <a:gd name="f128" fmla="cos 1 f124"/>
              <a:gd name="f129" fmla="sin 1 f124"/>
              <a:gd name="f130" fmla="cos 1 f125"/>
              <a:gd name="f131" fmla="sin 1 f125"/>
              <a:gd name="f132" fmla="+- f117 0 f53"/>
              <a:gd name="f133" fmla="+- f116 0 f53"/>
              <a:gd name="f134" fmla="+- f115 0 f53"/>
              <a:gd name="f135" fmla="+- f114 0 f53"/>
              <a:gd name="f136" fmla="+- f111 0 f39"/>
              <a:gd name="f137" fmla="+- f110 0 f39"/>
              <a:gd name="f138" fmla="+- f113 0 f39"/>
              <a:gd name="f139" fmla="+- f112 0 f39"/>
              <a:gd name="f140" fmla="*/ f126 f126 1"/>
              <a:gd name="f141" fmla="*/ f127 f127 1"/>
              <a:gd name="f142" fmla="+- 0 0 f128"/>
              <a:gd name="f143" fmla="+- 0 0 f129"/>
              <a:gd name="f144" fmla="+- 0 0 f130"/>
              <a:gd name="f145" fmla="+- 0 0 f131"/>
              <a:gd name="f146" fmla="at2 f132 f133"/>
              <a:gd name="f147" fmla="at2 f134 f135"/>
              <a:gd name="f148" fmla="at2 f136 f137"/>
              <a:gd name="f149" fmla="at2 f138 f139"/>
              <a:gd name="f150" fmla="+- f140 f141 0"/>
              <a:gd name="f151" fmla="*/ 10800 f142 1"/>
              <a:gd name="f152" fmla="*/ 10800 f143 1"/>
              <a:gd name="f153" fmla="*/ f23 f144 1"/>
              <a:gd name="f154" fmla="*/ f23 f145 1"/>
              <a:gd name="f155" fmla="+- f146 f5 0"/>
              <a:gd name="f156" fmla="+- f147 f5 0"/>
              <a:gd name="f157" fmla="+- f148 f5 0"/>
              <a:gd name="f158" fmla="+- f149 f5 0"/>
              <a:gd name="f159" fmla="sqrt f150"/>
              <a:gd name="f160" fmla="*/ f151 f151 1"/>
              <a:gd name="f161" fmla="*/ f152 f152 1"/>
              <a:gd name="f162" fmla="*/ f153 f153 1"/>
              <a:gd name="f163" fmla="*/ f154 f154 1"/>
              <a:gd name="f164" fmla="*/ f155 f10 1"/>
              <a:gd name="f165" fmla="*/ f156 f10 1"/>
              <a:gd name="f166" fmla="*/ f157 f10 1"/>
              <a:gd name="f167" fmla="*/ f158 f10 1"/>
              <a:gd name="f168" fmla="*/ f21 f159 1"/>
              <a:gd name="f169" fmla="+- f160 f161 0"/>
              <a:gd name="f170" fmla="+- f162 f163 0"/>
              <a:gd name="f171" fmla="*/ f164 1 f4"/>
              <a:gd name="f172" fmla="*/ f165 1 f4"/>
              <a:gd name="f173" fmla="*/ f166 1 f4"/>
              <a:gd name="f174" fmla="*/ f167 1 f4"/>
              <a:gd name="f175" fmla="*/ f168 f122 1"/>
              <a:gd name="f176" fmla="*/ f168 f123 1"/>
              <a:gd name="f177" fmla="sqrt f169"/>
              <a:gd name="f178" fmla="sqrt f170"/>
              <a:gd name="f179" fmla="+- 0 0 f171"/>
              <a:gd name="f180" fmla="+- 0 0 f172"/>
              <a:gd name="f181" fmla="+- 0 0 f173"/>
              <a:gd name="f182" fmla="+- 0 0 f174"/>
              <a:gd name="f183" fmla="+- f120 f175 0"/>
              <a:gd name="f184" fmla="+- f121 f176 0"/>
              <a:gd name="f185" fmla="*/ f12 1 f177"/>
              <a:gd name="f186" fmla="*/ f30 1 f178"/>
              <a:gd name="f187" fmla="+- 0 0 f179"/>
              <a:gd name="f188" fmla="+- 0 0 f180"/>
              <a:gd name="f189" fmla="+- 0 0 f181"/>
              <a:gd name="f190" fmla="+- 0 0 f182"/>
              <a:gd name="f191" fmla="*/ f142 f185 1"/>
              <a:gd name="f192" fmla="*/ f143 f185 1"/>
              <a:gd name="f193" fmla="*/ f144 f186 1"/>
              <a:gd name="f194" fmla="*/ f145 f186 1"/>
              <a:gd name="f195" fmla="*/ f187 f4 1"/>
              <a:gd name="f196" fmla="*/ f188 f4 1"/>
              <a:gd name="f197" fmla="*/ f189 f4 1"/>
              <a:gd name="f198" fmla="*/ f190 f4 1"/>
              <a:gd name="f199" fmla="+- 10800 0 f191"/>
              <a:gd name="f200" fmla="+- 10800 0 f192"/>
              <a:gd name="f201" fmla="+- 10800 0 f193"/>
              <a:gd name="f202" fmla="+- 10800 0 f194"/>
              <a:gd name="f203" fmla="*/ f195 1 f10"/>
              <a:gd name="f204" fmla="*/ f196 1 f10"/>
              <a:gd name="f205" fmla="*/ f197 1 f10"/>
              <a:gd name="f206" fmla="*/ f198 1 f10"/>
              <a:gd name="f207" fmla="*/ f199 f18 1"/>
              <a:gd name="f208" fmla="*/ f200 f19 1"/>
              <a:gd name="f209" fmla="*/ f201 f18 1"/>
              <a:gd name="f210" fmla="*/ f202 f19 1"/>
              <a:gd name="f211" fmla="+- f203 0 f5"/>
              <a:gd name="f212" fmla="+- f204 0 f5"/>
              <a:gd name="f213" fmla="+- f205 0 f5"/>
              <a:gd name="f214" fmla="+- f206 0 f5"/>
              <a:gd name="f215" fmla="cos 1 f211"/>
              <a:gd name="f216" fmla="sin 1 f211"/>
              <a:gd name="f217" fmla="+- f212 0 f211"/>
              <a:gd name="f218" fmla="cos 1 f213"/>
              <a:gd name="f219" fmla="sin 1 f213"/>
              <a:gd name="f220" fmla="+- f214 0 f213"/>
              <a:gd name="f221" fmla="+- 0 0 f215"/>
              <a:gd name="f222" fmla="+- 0 0 f216"/>
              <a:gd name="f223" fmla="+- f217 0 f3"/>
              <a:gd name="f224" fmla="+- 0 0 f218"/>
              <a:gd name="f225" fmla="+- 0 0 f219"/>
              <a:gd name="f226" fmla="+- f220 f3 0"/>
              <a:gd name="f227" fmla="*/ f50 f221 1"/>
              <a:gd name="f228" fmla="*/ f50 f222 1"/>
              <a:gd name="f229" fmla="?: f217 f223 f217"/>
              <a:gd name="f230" fmla="*/ f35 f224 1"/>
              <a:gd name="f231" fmla="*/ f35 f225 1"/>
              <a:gd name="f232" fmla="?: f220 f220 f226"/>
              <a:gd name="f233" fmla="*/ f227 f227 1"/>
              <a:gd name="f234" fmla="*/ f228 f228 1"/>
              <a:gd name="f235" fmla="*/ f230 f230 1"/>
              <a:gd name="f236" fmla="*/ f231 f231 1"/>
              <a:gd name="f237" fmla="+- f233 f234 0"/>
              <a:gd name="f238" fmla="+- f235 f236 0"/>
              <a:gd name="f239" fmla="sqrt f237"/>
              <a:gd name="f240" fmla="sqrt f238"/>
              <a:gd name="f241" fmla="*/ f54 1 f239"/>
              <a:gd name="f242" fmla="*/ f40 1 f240"/>
              <a:gd name="f243" fmla="*/ f221 f241 1"/>
              <a:gd name="f244" fmla="*/ f222 f241 1"/>
              <a:gd name="f245" fmla="*/ f224 f242 1"/>
              <a:gd name="f246" fmla="*/ f225 f242 1"/>
              <a:gd name="f247" fmla="+- f53 0 f243"/>
              <a:gd name="f248" fmla="+- f53 0 f244"/>
              <a:gd name="f249" fmla="+- f39 0 f245"/>
              <a:gd name="f250" fmla="+- f39 0 f246"/>
            </a:gdLst>
            <a:ahLst>
              <a:ahPolar gdRefAng="f0" minAng="f9" maxAng="f14">
                <a:pos x="f207" y="f208"/>
              </a:ahPolar>
              <a:ahPolar gdRefR="f2" minR="f9" maxR="f13" gdRefAng="f1" minAng="f9" maxAng="f14">
                <a:pos x="f209" y="f210"/>
              </a:ahPolar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247" y="f248"/>
                </a:moveTo>
                <a:arcTo wR="f50" hR="f50" stAng="f211" swAng="f229"/>
                <a:lnTo>
                  <a:pt x="f249" y="f250"/>
                </a:lnTo>
                <a:arcTo wR="f35" hR="f35" stAng="f213" swAng="f232"/>
                <a:lnTo>
                  <a:pt x="f119" y="f118"/>
                </a:lnTo>
                <a:lnTo>
                  <a:pt x="f184" y="f183"/>
                </a:lnTo>
                <a:lnTo>
                  <a:pt x="f121" y="f120"/>
                </a:lnTo>
                <a:close/>
              </a:path>
            </a:pathLst>
          </a:custGeom>
          <a:solidFill>
            <a:schemeClr val="accent1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Sous-titre 5"/>
          <p:cNvSpPr txBox="1">
            <a:spLocks noGrp="1"/>
          </p:cNvSpPr>
          <p:nvPr>
            <p:ph type="subTitle" idx="4294967295"/>
          </p:nvPr>
        </p:nvSpPr>
        <p:spPr>
          <a:xfrm>
            <a:off x="4600582" y="1995017"/>
            <a:ext cx="4650840" cy="1019863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dirty="0"/>
              <a:t>Script interprété par le navigateur internet</a:t>
            </a:r>
          </a:p>
        </p:txBody>
      </p:sp>
      <p:pic>
        <p:nvPicPr>
          <p:cNvPr id="7" name="Espace réservé pour une image 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99800" y="1970314"/>
            <a:ext cx="3165115" cy="2294799"/>
          </a:xfrm>
          <a:prstGeom prst="rect">
            <a:avLst/>
          </a:prstGeom>
        </p:spPr>
      </p:pic>
      <p:pic>
        <p:nvPicPr>
          <p:cNvPr id="8" name="Espace réservé pour une image 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 t="19942" r="9980"/>
          <a:stretch>
            <a:fillRect/>
          </a:stretch>
        </p:blipFill>
        <p:spPr>
          <a:xfrm>
            <a:off x="4570057" y="4100332"/>
            <a:ext cx="4426714" cy="23481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264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</a:t>
            </a:r>
            <a:r>
              <a:rPr lang="fr-FR" dirty="0" smtClean="0"/>
              <a:t>Basique de </a:t>
            </a:r>
            <a:r>
              <a:rPr lang="fr-FR" dirty="0" err="1" smtClean="0"/>
              <a:t>Javascript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11628" y="1262743"/>
            <a:ext cx="9274629" cy="27441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	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&lt;script&gt;		var a = 1 </a:t>
            </a: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b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			var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 = 1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var c = a + b ;</a:t>
            </a:r>
          </a:p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console.log("Le résultat est : " + c) ;    	 &lt;/script&gt;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lum/>
            <a:alphaModFix/>
          </a:blip>
          <a:srcRect r="15053" b="47194"/>
          <a:stretch/>
        </p:blipFill>
        <p:spPr>
          <a:xfrm>
            <a:off x="893254" y="4431696"/>
            <a:ext cx="7964356" cy="17659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62437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579613" y="2224915"/>
            <a:ext cx="4061821" cy="30546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Affichage d’éléments dynamiques </a:t>
            </a:r>
            <a:endParaRPr lang="fr-FR" dirty="0"/>
          </a:p>
        </p:txBody>
      </p:sp>
      <p:sp>
        <p:nvSpPr>
          <p:cNvPr id="3" name="Sous-titre 2"/>
          <p:cNvSpPr txBox="1">
            <a:spLocks noGrp="1"/>
          </p:cNvSpPr>
          <p:nvPr>
            <p:ph type="subTitle" idx="4294967295"/>
          </p:nvPr>
        </p:nvSpPr>
        <p:spPr>
          <a:xfrm>
            <a:off x="5522523" y="1240117"/>
            <a:ext cx="4176000" cy="1007999"/>
          </a:xfrm>
        </p:spPr>
        <p:txBody>
          <a:bodyPr lIns="0" tIns="0" rIns="0" bIns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hangingPunct="0">
              <a:buNone/>
            </a:pPr>
            <a:r>
              <a:rPr lang="fr-FR" sz="2400" dirty="0"/>
              <a:t>Logo de chargement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63639" y="1441717"/>
            <a:ext cx="4176000" cy="60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Pop up d’erreur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5421420" y="5399450"/>
            <a:ext cx="4176000" cy="11655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’).show</a:t>
            </a:r>
          </a:p>
          <a:p>
            <a:pPr lvl="0" algn="ctr" hangingPunct="0">
              <a:lnSpc>
                <a:spcPct val="150000"/>
              </a:lnSpc>
              <a:buNone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.$(‘#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loadingimg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’).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hide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02221" y="5279569"/>
            <a:ext cx="3773159" cy="128538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lnSpc>
                <a:spcPct val="150000"/>
              </a:lnSpc>
              <a:buNone/>
              <a:tabLst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javascript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</a:t>
            </a:r>
          </a:p>
          <a:p>
            <a:pPr marL="0" marR="0" lvl="0" indent="0" algn="ctr" rtl="0" hangingPunct="0">
              <a:buNone/>
              <a:tabLst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window.open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(…)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74" t="5193" r="17674" b="10173"/>
          <a:stretch/>
        </p:blipFill>
        <p:spPr>
          <a:xfrm>
            <a:off x="725124" y="2224915"/>
            <a:ext cx="4327355" cy="31802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467" y="3361968"/>
            <a:ext cx="839070" cy="8390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8755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s’affiche</a:t>
            </a:r>
            <a:r>
              <a:rPr lang="en-US" dirty="0" smtClean="0"/>
              <a:t> un page web 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  <a:endCxn id="34" idx="3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ZoneTexte 45"/>
          <p:cNvSpPr txBox="1"/>
          <p:nvPr/>
        </p:nvSpPr>
        <p:spPr>
          <a:xfrm>
            <a:off x="1810108" y="5195911"/>
            <a:ext cx="425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@</a:t>
            </a:r>
            <a:endParaRPr lang="en-US" dirty="0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/>
          <p:cNvCxnSpPr/>
          <p:nvPr/>
        </p:nvCxnSpPr>
        <p:spPr>
          <a:xfrm flipV="1">
            <a:off x="2946959" y="4769722"/>
            <a:ext cx="1774660" cy="711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40" y="4619186"/>
            <a:ext cx="1004223" cy="1004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24309" y="5700199"/>
            <a:ext cx="1352483" cy="50235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35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8203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28800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smtClean="0"/>
              <a:t>Exemple de </a:t>
            </a:r>
            <a:r>
              <a:rPr lang="fr-FR" dirty="0" err="1" smtClean="0"/>
              <a:t>Jquery</a:t>
            </a:r>
            <a:r>
              <a:rPr lang="fr-FR" dirty="0" smtClean="0"/>
              <a:t> sur notre site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27542" y="1986305"/>
            <a:ext cx="2981511" cy="914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Formulaire HTML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572370" y="2207297"/>
            <a:ext cx="4248000" cy="131937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Script activé par le clic sur le bouton ….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719186" y="3831054"/>
            <a:ext cx="4248000" cy="130117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  <a:r>
              <a:rPr lang="fr-FR" sz="2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et qui communique avec le serveur !</a:t>
            </a:r>
          </a:p>
        </p:txBody>
      </p:sp>
      <p:sp>
        <p:nvSpPr>
          <p:cNvPr id="9" name="Flèche courbée vers le bas 8"/>
          <p:cNvSpPr/>
          <p:nvPr/>
        </p:nvSpPr>
        <p:spPr>
          <a:xfrm rot="21132448">
            <a:off x="3702368" y="1478254"/>
            <a:ext cx="2530025" cy="868575"/>
          </a:xfrm>
          <a:prstGeom prst="curvedDownArrow">
            <a:avLst>
              <a:gd name="adj1" fmla="val 25000"/>
              <a:gd name="adj2" fmla="val 83075"/>
              <a:gd name="adj3" fmla="val 338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81" y="3670119"/>
            <a:ext cx="5579344" cy="2720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51999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0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Serveur Classique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28136" y="1804268"/>
            <a:ext cx="2415425" cy="9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Page HTML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311659" y="1804268"/>
            <a:ext cx="1582156" cy="91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Serveur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7299026" y="1779969"/>
            <a:ext cx="3450750" cy="935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Nouvelle Page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28136" y="2997599"/>
            <a:ext cx="1869015" cy="19099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lèche droite à entaille 12"/>
          <p:cNvSpPr/>
          <p:nvPr/>
        </p:nvSpPr>
        <p:spPr>
          <a:xfrm>
            <a:off x="2542478" y="3701677"/>
            <a:ext cx="971298" cy="50180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lèche droite à entaille 13"/>
          <p:cNvSpPr/>
          <p:nvPr/>
        </p:nvSpPr>
        <p:spPr>
          <a:xfrm>
            <a:off x="6586654" y="3683643"/>
            <a:ext cx="971298" cy="50180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7683863" y="2958846"/>
            <a:ext cx="1869015" cy="19099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/>
          <p:cNvSpPr/>
          <p:nvPr/>
        </p:nvSpPr>
        <p:spPr>
          <a:xfrm>
            <a:off x="4059044" y="2841880"/>
            <a:ext cx="1834771" cy="22608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>
            <a:off x="802887" y="5274160"/>
            <a:ext cx="3843528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1600" i="1" dirty="0" smtClean="0">
                <a:latin typeface="Arial" pitchFamily="18"/>
                <a:ea typeface="Microsoft YaHei" pitchFamily="2"/>
                <a:cs typeface="Mangal" pitchFamily="2"/>
              </a:rPr>
              <a:t>http://www.google.fr</a:t>
            </a:r>
          </a:p>
          <a:p>
            <a:pPr marL="0" marR="0" lvl="0" indent="0" algn="ctr" rtl="0" hangingPunct="0">
              <a:buNone/>
              <a:tabLst/>
            </a:pPr>
            <a:endParaRPr lang="fr-FR" sz="1600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  <a:p>
            <a:pPr marL="0" marR="0" lvl="0" indent="0" algn="ctr" rtl="0" hangingPunct="0">
              <a:buNone/>
              <a:tabLst/>
            </a:pPr>
            <a:r>
              <a:rPr lang="fr-FR" sz="1600" i="1" dirty="0" smtClean="0">
                <a:latin typeface="Arial" pitchFamily="18"/>
                <a:ea typeface="Microsoft YaHei" pitchFamily="2"/>
                <a:cs typeface="Mangal" pitchFamily="2"/>
              </a:rPr>
              <a:t>Recherche sur Google : ma recherche</a:t>
            </a:r>
            <a:endParaRPr lang="fr-FR" sz="1600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188975" y="5102733"/>
            <a:ext cx="4989775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1600" i="1" dirty="0" smtClean="0">
                <a:latin typeface="Arial" pitchFamily="18"/>
                <a:ea typeface="Microsoft YaHei" pitchFamily="2"/>
                <a:cs typeface="Mangal" pitchFamily="2"/>
              </a:rPr>
              <a:t>http://www.google.fr?hl=fr&amp;q=ma+recherche</a:t>
            </a:r>
            <a:endParaRPr lang="fr-FR" sz="1600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99876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AJAX (</a:t>
            </a:r>
            <a:r>
              <a:rPr lang="fr-FR" dirty="0" err="1"/>
              <a:t>Asynchronous</a:t>
            </a:r>
            <a:r>
              <a:rPr lang="fr-FR" dirty="0"/>
              <a:t> JavaScript and XML) … ?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8385715" y="1599734"/>
            <a:ext cx="1668997" cy="109752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2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Serveur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5112" y="3610406"/>
            <a:ext cx="2783394" cy="10338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Connecteur droit 9"/>
          <p:cNvSpPr/>
          <p:nvPr/>
        </p:nvSpPr>
        <p:spPr>
          <a:xfrm>
            <a:off x="2293112" y="3863557"/>
            <a:ext cx="1224000" cy="0"/>
          </a:xfrm>
          <a:prstGeom prst="line">
            <a:avLst/>
          </a:prstGeom>
          <a:noFill/>
          <a:ln w="41275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Connecteur droit 10"/>
          <p:cNvSpPr/>
          <p:nvPr/>
        </p:nvSpPr>
        <p:spPr>
          <a:xfrm flipH="1">
            <a:off x="2293112" y="4396863"/>
            <a:ext cx="1151999" cy="0"/>
          </a:xfrm>
          <a:prstGeom prst="line">
            <a:avLst/>
          </a:prstGeom>
          <a:noFill/>
          <a:ln w="41275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77120" y="1847532"/>
            <a:ext cx="2094411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Page HTML</a:t>
            </a:r>
            <a:endParaRPr lang="fr-FR" sz="2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1725" y="3085677"/>
            <a:ext cx="1869015" cy="190996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3805112" y="2045992"/>
            <a:ext cx="2636079" cy="9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 err="1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Javascript</a:t>
            </a: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asynchrone</a:t>
            </a:r>
            <a:endParaRPr lang="fr-FR" sz="2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Connecteur droit 14"/>
          <p:cNvSpPr/>
          <p:nvPr/>
        </p:nvSpPr>
        <p:spPr>
          <a:xfrm>
            <a:off x="6928302" y="3833335"/>
            <a:ext cx="1224000" cy="0"/>
          </a:xfrm>
          <a:prstGeom prst="line">
            <a:avLst/>
          </a:prstGeom>
          <a:noFill/>
          <a:ln w="41275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Connecteur droit 15"/>
          <p:cNvSpPr/>
          <p:nvPr/>
        </p:nvSpPr>
        <p:spPr>
          <a:xfrm flipH="1">
            <a:off x="6928302" y="4386345"/>
            <a:ext cx="1151999" cy="0"/>
          </a:xfrm>
          <a:prstGeom prst="line">
            <a:avLst/>
          </a:prstGeom>
          <a:noFill/>
          <a:ln w="41275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302829" y="2742159"/>
            <a:ext cx="2235073" cy="26707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1790339" y="5336778"/>
            <a:ext cx="2745747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i="1" dirty="0" smtClean="0">
                <a:latin typeface="Arial" pitchFamily="18"/>
                <a:ea typeface="Microsoft YaHei" pitchFamily="2"/>
                <a:cs typeface="Mangal" pitchFamily="2"/>
              </a:rPr>
              <a:t>Apporte des modifications à la page</a:t>
            </a:r>
            <a:endParaRPr lang="fr-FR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639455" y="5355358"/>
            <a:ext cx="2745747" cy="4392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000" i="1" dirty="0" smtClean="0">
                <a:latin typeface="Arial" pitchFamily="18"/>
                <a:ea typeface="Microsoft YaHei" pitchFamily="2"/>
                <a:cs typeface="Mangal" pitchFamily="2"/>
              </a:rPr>
              <a:t>Interroge le serveur</a:t>
            </a:r>
            <a:endParaRPr lang="fr-FR" sz="2000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81185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57" y="1491342"/>
            <a:ext cx="10123714" cy="5065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67475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514862"/>
            <a:ext cx="10189029" cy="5020400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sur le site web (librairie jQuery)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8413714" y="2548054"/>
            <a:ext cx="3517028" cy="10312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Seul le paragraphe est modifié !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9660600" y="3744686"/>
            <a:ext cx="680828" cy="9797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0121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/>
          <p:cNvSpPr txBox="1">
            <a:spLocks/>
          </p:cNvSpPr>
          <p:nvPr/>
        </p:nvSpPr>
        <p:spPr>
          <a:xfrm>
            <a:off x="389160" y="464023"/>
            <a:ext cx="10266840" cy="553998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4572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lvl="1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2pPr>
            <a:lvl3pPr lvl="2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3pPr>
            <a:lvl4pPr lvl="3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4pPr>
            <a:lvl5pPr lvl="4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5pPr>
            <a:lvl6pPr lvl="5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6pPr>
            <a:lvl7pPr lvl="6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7pPr>
            <a:lvl8pPr lvl="7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8pPr>
            <a:lvl9pPr lvl="8" eaLnBrk="1" hangingPunct="1">
              <a:buSzPct val="45000"/>
              <a:buFont typeface="StarSymbol"/>
              <a:buChar char="●"/>
              <a:defRPr>
                <a:solidFill>
                  <a:schemeClr val="tx2"/>
                </a:solidFill>
              </a:defRPr>
            </a:lvl9pPr>
          </a:lstStyle>
          <a:p>
            <a:pPr>
              <a:buFont typeface="StarSymbol"/>
              <a:buNone/>
            </a:pPr>
            <a:r>
              <a:rPr lang="fr-FR" dirty="0"/>
              <a:t>Technique AJAX sur notre site web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-108968" y="1643782"/>
            <a:ext cx="7847914" cy="9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Commande asynchrone côté client :</a:t>
            </a:r>
            <a:endParaRPr lang="fr-FR" sz="2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-108968" y="4038747"/>
            <a:ext cx="6892627" cy="960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ctr" rtl="0" hangingPunct="0">
              <a:buNone/>
              <a:tabLst/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Côté serveur: return </a:t>
            </a:r>
            <a:r>
              <a:rPr lang="fr-FR" sz="2800" b="0" i="0" u="none" strike="noStrike" kern="1200" dirty="0" err="1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jsonify</a:t>
            </a: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(…)</a:t>
            </a:r>
            <a:endParaRPr lang="fr-FR" sz="2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6366072" y="2887850"/>
            <a:ext cx="2745747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2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2400" i="1" dirty="0" err="1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getJSON</a:t>
            </a:r>
            <a:r>
              <a:rPr lang="fr-FR" sz="2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(‘URI’)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661529" y="2887850"/>
            <a:ext cx="2745747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2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$.</a:t>
            </a:r>
            <a:r>
              <a:rPr lang="fr-FR" sz="2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get</a:t>
            </a:r>
            <a:r>
              <a:rPr lang="fr-FR" sz="2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 (‘</a:t>
            </a:r>
            <a:r>
              <a:rPr lang="fr-FR" sz="2400" i="1" dirty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URI’)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 flipV="1">
            <a:off x="4516244" y="3327087"/>
            <a:ext cx="1616927" cy="223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6366071" y="5070601"/>
            <a:ext cx="2745747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2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2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jsonify</a:t>
            </a:r>
            <a:r>
              <a:rPr lang="fr-FR" sz="2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( … )</a:t>
            </a:r>
            <a:endParaRPr lang="fr-FR" sz="2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1190731" y="5237869"/>
            <a:ext cx="2875747" cy="8784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ctr" hangingPunct="0">
              <a:buNone/>
            </a:pPr>
            <a:r>
              <a:rPr lang="fr-FR" sz="2400" i="1" dirty="0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return </a:t>
            </a:r>
            <a:r>
              <a:rPr lang="fr-FR" sz="2400" i="1" dirty="0" err="1" smtClean="0">
                <a:ln>
                  <a:solidFill>
                    <a:srgbClr val="0070C0"/>
                  </a:solidFill>
                </a:ln>
                <a:latin typeface="Arial" pitchFamily="18"/>
                <a:ea typeface="Microsoft YaHei" pitchFamily="2"/>
                <a:cs typeface="Mangal" pitchFamily="2"/>
              </a:rPr>
              <a:t>render_templates</a:t>
            </a:r>
            <a:endParaRPr lang="fr-FR" sz="2400" i="1" dirty="0">
              <a:ln>
                <a:solidFill>
                  <a:srgbClr val="0070C0"/>
                </a:solidFill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 flipV="1">
            <a:off x="4066478" y="5487536"/>
            <a:ext cx="1616927" cy="223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738947" y="1291316"/>
            <a:ext cx="1796356" cy="12288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8835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6416522" y="1930400"/>
            <a:ext cx="2346592" cy="834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Etapes du projet</a:t>
            </a:r>
            <a:endParaRPr lang="fr-FR" sz="16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126210" y="66102"/>
            <a:ext cx="7766936" cy="10466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5400" dirty="0" smtClean="0"/>
              <a:t>Etapes du projet</a:t>
            </a:r>
            <a:endParaRPr lang="fr-FR" sz="5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197" y="2083440"/>
            <a:ext cx="741713" cy="489620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3023326" y="1416986"/>
            <a:ext cx="6396096" cy="4550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Web crawling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tx1"/>
                </a:solidFill>
              </a:rPr>
              <a:t>Traitement de texte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Visualisation des données</a:t>
            </a:r>
          </a:p>
          <a:p>
            <a:pPr>
              <a:buFont typeface="+mj-lt"/>
              <a:buAutoNum type="romanUcPeriod"/>
            </a:pPr>
            <a:r>
              <a:rPr lang="fr-FR" sz="3200" dirty="0">
                <a:solidFill>
                  <a:schemeClr val="bg1">
                    <a:lumMod val="85000"/>
                  </a:schemeClr>
                </a:solidFill>
              </a:rPr>
              <a:t>Pré-traitement des données</a:t>
            </a:r>
          </a:p>
          <a:p>
            <a:pPr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</a:p>
          <a:p>
            <a:pPr marL="400050" indent="-400050">
              <a:buFont typeface="+mj-lt"/>
              <a:buAutoNum type="romanUcPeriod"/>
            </a:pPr>
            <a:r>
              <a:rPr lang="fr-FR" sz="3200" dirty="0" smtClean="0">
                <a:solidFill>
                  <a:schemeClr val="bg1">
                    <a:lumMod val="85000"/>
                  </a:schemeClr>
                </a:solidFill>
              </a:rPr>
              <a:t>Site web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2765233"/>
            <a:ext cx="468247" cy="3949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19" y="3398924"/>
            <a:ext cx="468247" cy="3949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80" y="4032999"/>
            <a:ext cx="468247" cy="39495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020" y="4619744"/>
            <a:ext cx="468247" cy="394956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25729" y="135877"/>
            <a:ext cx="1327187" cy="2537031"/>
            <a:chOff x="925729" y="135877"/>
            <a:chExt cx="1327187" cy="2537031"/>
          </a:xfrm>
        </p:grpSpPr>
        <p:sp>
          <p:nvSpPr>
            <p:cNvPr id="2" name="Arc 1"/>
            <p:cNvSpPr/>
            <p:nvPr/>
          </p:nvSpPr>
          <p:spPr>
            <a:xfrm flipH="1">
              <a:off x="925729" y="13587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Arc 23"/>
            <p:cNvSpPr/>
            <p:nvPr/>
          </p:nvSpPr>
          <p:spPr>
            <a:xfrm flipH="1">
              <a:off x="1009136" y="161063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772" b="94737" l="10000" r="94444">
                        <a14:foregroundMark x1="53333" y1="21053" x2="53333" y2="21053"/>
                        <a14:foregroundMark x1="63333" y1="56140" x2="63333" y2="56140"/>
                        <a14:foregroundMark x1="83333" y1="71930" x2="83333" y2="71930"/>
                        <a14:foregroundMark x1="44444" y1="85965" x2="44444" y2="85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765741" y="1576330"/>
            <a:ext cx="319976" cy="202651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 rot="6339902">
            <a:off x="-155236" y="708825"/>
            <a:ext cx="2030753" cy="3728469"/>
            <a:chOff x="925728" y="135876"/>
            <a:chExt cx="1296235" cy="2528656"/>
          </a:xfrm>
        </p:grpSpPr>
        <p:sp>
          <p:nvSpPr>
            <p:cNvPr id="26" name="Arc 25"/>
            <p:cNvSpPr/>
            <p:nvPr/>
          </p:nvSpPr>
          <p:spPr>
            <a:xfrm flipH="1">
              <a:off x="925728" y="135876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Arc 26"/>
            <p:cNvSpPr/>
            <p:nvPr/>
          </p:nvSpPr>
          <p:spPr>
            <a:xfrm flipH="1">
              <a:off x="978183" y="152687"/>
              <a:ext cx="1243780" cy="2511845"/>
            </a:xfrm>
            <a:prstGeom prst="arc">
              <a:avLst>
                <a:gd name="adj1" fmla="val 17912378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9380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34762" cy="1320800"/>
          </a:xfrm>
        </p:spPr>
        <p:txBody>
          <a:bodyPr>
            <a:normAutofit/>
          </a:bodyPr>
          <a:lstStyle/>
          <a:p>
            <a:r>
              <a:rPr lang="en-US" dirty="0" smtClean="0"/>
              <a:t>Comment </a:t>
            </a:r>
            <a:r>
              <a:rPr lang="en-US" dirty="0" err="1" smtClean="0"/>
              <a:t>créer</a:t>
            </a:r>
            <a:r>
              <a:rPr lang="en-US" dirty="0" smtClean="0"/>
              <a:t> des </a:t>
            </a:r>
            <a:r>
              <a:rPr lang="en-US" dirty="0" err="1" smtClean="0"/>
              <a:t>éléments</a:t>
            </a:r>
            <a:r>
              <a:rPr lang="en-US" dirty="0" smtClean="0"/>
              <a:t> complexes 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0545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65418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Serveur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30291" y="2382982"/>
            <a:ext cx="2715491" cy="2909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Back-end</a:t>
            </a:r>
          </a:p>
        </p:txBody>
      </p:sp>
      <p:sp>
        <p:nvSpPr>
          <p:cNvPr id="10" name="Bulle ronde 9"/>
          <p:cNvSpPr/>
          <p:nvPr/>
        </p:nvSpPr>
        <p:spPr>
          <a:xfrm>
            <a:off x="1052946" y="2971800"/>
            <a:ext cx="2140528" cy="1184564"/>
          </a:xfrm>
          <a:prstGeom prst="wedgeEllipseCallout">
            <a:avLst>
              <a:gd name="adj1" fmla="val -43351"/>
              <a:gd name="adj2" fmla="val 4215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Je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souhaite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analyser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une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400" dirty="0" err="1" smtClean="0">
                <a:solidFill>
                  <a:schemeClr val="bg1">
                    <a:lumMod val="75000"/>
                  </a:schemeClr>
                </a:solidFill>
              </a:rPr>
              <a:t>annonce</a:t>
            </a:r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41718" y="4156364"/>
            <a:ext cx="962890" cy="879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 hub</a:t>
            </a:r>
          </a:p>
        </p:txBody>
      </p:sp>
      <p:cxnSp>
        <p:nvCxnSpPr>
          <p:cNvPr id="13" name="Connecteur droit avec flèche 12"/>
          <p:cNvCxnSpPr>
            <a:stCxn id="10" idx="5"/>
            <a:endCxn id="11" idx="1"/>
          </p:cNvCxnSpPr>
          <p:nvPr/>
        </p:nvCxnSpPr>
        <p:spPr>
          <a:xfrm>
            <a:off x="2880001" y="3982889"/>
            <a:ext cx="1861717" cy="61335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391400" y="3644230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Crawl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l’URL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391400" y="4435524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Extraction des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391400" y="5226818"/>
            <a:ext cx="1780309" cy="3602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Prédiction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8" name="Connecteur droit avec flèche 17"/>
          <p:cNvCxnSpPr>
            <a:stCxn id="11" idx="3"/>
            <a:endCxn id="14" idx="1"/>
          </p:cNvCxnSpPr>
          <p:nvPr/>
        </p:nvCxnSpPr>
        <p:spPr>
          <a:xfrm flipV="1">
            <a:off x="5704608" y="3824339"/>
            <a:ext cx="1686792" cy="771907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>
            <a:stCxn id="16" idx="1"/>
            <a:endCxn id="11" idx="3"/>
          </p:cNvCxnSpPr>
          <p:nvPr/>
        </p:nvCxnSpPr>
        <p:spPr>
          <a:xfrm flipH="1" flipV="1">
            <a:off x="5704608" y="4596246"/>
            <a:ext cx="1686792" cy="810681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en arc 21"/>
          <p:cNvCxnSpPr>
            <a:stCxn id="14" idx="3"/>
            <a:endCxn id="15" idx="3"/>
          </p:cNvCxnSpPr>
          <p:nvPr/>
        </p:nvCxnSpPr>
        <p:spPr>
          <a:xfrm>
            <a:off x="9171709" y="3824339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rc 27"/>
          <p:cNvCxnSpPr/>
          <p:nvPr/>
        </p:nvCxnSpPr>
        <p:spPr>
          <a:xfrm>
            <a:off x="9184409" y="4615633"/>
            <a:ext cx="12700" cy="791294"/>
          </a:xfrm>
          <a:prstGeom prst="curvedConnector3">
            <a:avLst>
              <a:gd name="adj1" fmla="val 1800000"/>
            </a:avLst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3422072" y="3892837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6215496" y="3860320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URL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9344085" y="4071792"/>
            <a:ext cx="19196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Text brut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l’annonce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344085" y="4897628"/>
            <a:ext cx="2314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Vecteur</a:t>
            </a:r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 de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caractéristiques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6199787" y="4989961"/>
            <a:ext cx="77263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Prix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39" name="Connecteur droit avec flèche 38"/>
          <p:cNvCxnSpPr>
            <a:stCxn id="11" idx="1"/>
          </p:cNvCxnSpPr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248274" y="4943795"/>
            <a:ext cx="1551709" cy="838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379892" y="5036128"/>
            <a:ext cx="1285009" cy="67654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407601" y="5951375"/>
            <a:ext cx="1210540" cy="260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961782" y="5805009"/>
            <a:ext cx="45719" cy="1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Connecteur droit avec flèche 46"/>
          <p:cNvCxnSpPr/>
          <p:nvPr/>
        </p:nvCxnSpPr>
        <p:spPr>
          <a:xfrm flipH="1">
            <a:off x="2840181" y="4596246"/>
            <a:ext cx="1901537" cy="72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99" y="5086409"/>
            <a:ext cx="575986" cy="57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785" y="5125395"/>
            <a:ext cx="587281" cy="58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33903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225762"/>
            <a:ext cx="10266840" cy="1107996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Construction d 'éléments complexes :</a:t>
            </a:r>
            <a:br>
              <a:rPr lang="fr-FR" dirty="0"/>
            </a:br>
            <a:r>
              <a:rPr lang="fr-FR" dirty="0"/>
              <a:t>La librairie d3.js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50594" y="1581096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</a:t>
            </a:r>
            <a:r>
              <a:rPr lang="fr-FR" sz="3200" dirty="0" smtClean="0">
                <a:latin typeface="Arial" pitchFamily="18"/>
                <a:ea typeface="Microsoft YaHei" pitchFamily="2"/>
                <a:cs typeface="Mangal" pitchFamily="2"/>
              </a:rPr>
              <a:t>Les 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images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vectorielles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50594" y="3104951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Création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des éléments</a:t>
            </a:r>
          </a:p>
        </p:txBody>
      </p:sp>
      <p:sp>
        <p:nvSpPr>
          <p:cNvPr id="6" name="Forme libre 5"/>
          <p:cNvSpPr/>
          <p:nvPr/>
        </p:nvSpPr>
        <p:spPr>
          <a:xfrm>
            <a:off x="5220614" y="3240000"/>
            <a:ext cx="864000" cy="738263"/>
          </a:xfrm>
          <a:custGeom>
            <a:avLst>
              <a:gd name="f0" fmla="val 54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0"/>
              <a:gd name="f7" fmla="val 21600"/>
              <a:gd name="f8" fmla="val 10800"/>
              <a:gd name="f9" fmla="val -2147483647"/>
              <a:gd name="f10" fmla="val 2147483647"/>
              <a:gd name="f11" fmla="+- 0 0 0"/>
              <a:gd name="f12" fmla="*/ f4 1 21600"/>
              <a:gd name="f13" fmla="*/ f5 1 21600"/>
              <a:gd name="f14" fmla="pin 0 f0 10800"/>
              <a:gd name="f15" fmla="*/ f11 f1 1"/>
              <a:gd name="f16" fmla="val f14"/>
              <a:gd name="f17" fmla="+- 21600 0 f14"/>
              <a:gd name="f18" fmla="*/ f14 100 1"/>
              <a:gd name="f19" fmla="*/ f14 f12 1"/>
              <a:gd name="f20" fmla="*/ f6 f13 1"/>
              <a:gd name="f21" fmla="*/ 10800 f12 1"/>
              <a:gd name="f22" fmla="*/ 0 f13 1"/>
              <a:gd name="f23" fmla="*/ f15 1 f3"/>
              <a:gd name="f24" fmla="*/ 0 f12 1"/>
              <a:gd name="f25" fmla="*/ 10800 f13 1"/>
              <a:gd name="f26" fmla="*/ 21600 f13 1"/>
              <a:gd name="f27" fmla="*/ 21600 f12 1"/>
              <a:gd name="f28" fmla="*/ f18 1 234"/>
              <a:gd name="f29" fmla="+- f23 0 f2"/>
              <a:gd name="f30" fmla="+- f28 1700 0"/>
              <a:gd name="f31" fmla="+- 21600 0 f30"/>
              <a:gd name="f32" fmla="*/ f30 f12 1"/>
              <a:gd name="f33" fmla="*/ f30 f13 1"/>
              <a:gd name="f34" fmla="*/ f31 f12 1"/>
              <a:gd name="f35" fmla="*/ f31 f13 1"/>
            </a:gdLst>
            <a:ahLst>
              <a:ahXY gdRefX="f0" minX="f6" maxX="f8">
                <a:pos x="f19" y="f2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1" y="f22"/>
              </a:cxn>
              <a:cxn ang="f29">
                <a:pos x="f24" y="f25"/>
              </a:cxn>
              <a:cxn ang="f29">
                <a:pos x="f21" y="f26"/>
              </a:cxn>
              <a:cxn ang="f29">
                <a:pos x="f27" y="f25"/>
              </a:cxn>
            </a:cxnLst>
            <a:rect l="f32" t="f33" r="f34" b="f35"/>
            <a:pathLst>
              <a:path w="21600" h="21600">
                <a:moveTo>
                  <a:pt x="f16" y="f6"/>
                </a:moveTo>
                <a:lnTo>
                  <a:pt x="f17" y="f6"/>
                </a:lnTo>
                <a:lnTo>
                  <a:pt x="f7" y="f8"/>
                </a:lnTo>
                <a:lnTo>
                  <a:pt x="f17" y="f7"/>
                </a:lnTo>
                <a:lnTo>
                  <a:pt x="f16" y="f7"/>
                </a:lnTo>
                <a:lnTo>
                  <a:pt x="f6" y="f8"/>
                </a:lnTo>
                <a:close/>
              </a:path>
            </a:pathLst>
          </a:custGeom>
          <a:solidFill>
            <a:srgbClr val="0000CC"/>
          </a:solidFill>
          <a:ln w="0">
            <a:solidFill>
              <a:srgbClr val="80808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Connecteur droit 6"/>
          <p:cNvSpPr/>
          <p:nvPr/>
        </p:nvSpPr>
        <p:spPr>
          <a:xfrm>
            <a:off x="6408000" y="3671999"/>
            <a:ext cx="1368000" cy="0"/>
          </a:xfrm>
          <a:prstGeom prst="line">
            <a:avLst/>
          </a:prstGeom>
          <a:noFill/>
          <a:ln w="31750">
            <a:solidFill>
              <a:srgbClr val="000000"/>
            </a:solidFill>
            <a:prstDash val="solid"/>
            <a:tailEnd type="arrow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Connecteur droit 7"/>
          <p:cNvSpPr/>
          <p:nvPr/>
        </p:nvSpPr>
        <p:spPr>
          <a:xfrm flipV="1">
            <a:off x="8017727" y="3239999"/>
            <a:ext cx="1558273" cy="975161"/>
          </a:xfrm>
          <a:prstGeom prst="line">
            <a:avLst/>
          </a:prstGeom>
          <a:noFill/>
          <a:ln w="57240">
            <a:solidFill>
              <a:srgbClr val="FF3333"/>
            </a:solidFill>
            <a:prstDash val="solid"/>
          </a:ln>
        </p:spPr>
        <p:txBody>
          <a:bodyPr vert="horz" wrap="none" lIns="118080" tIns="73080" rIns="118080" bIns="73080" anchor="ctr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fr-FR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50594" y="4533707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 Ajouts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 fonctionnalités : zoom, </a:t>
            </a:r>
            <a:r>
              <a:rPr lang="fr-FR" sz="3200" b="0" i="0" u="none" strike="noStrike" kern="1200" dirty="0" err="1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tooltip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, légende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088798" y="5564012"/>
            <a:ext cx="3467591" cy="103122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None/>
              <a:tabLst/>
            </a:pPr>
            <a:r>
              <a:rPr lang="fr-FR" sz="2000" b="0" i="1" u="none" strike="noStrike" kern="1200" dirty="0" err="1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function</a:t>
            </a:r>
            <a:r>
              <a:rPr lang="fr-FR" sz="2000" b="0" i="1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zoom { </a:t>
            </a:r>
          </a:p>
          <a:p>
            <a:pPr marL="0" marR="0" lvl="0" indent="0" algn="l" rtl="0" hangingPunct="0">
              <a:buNone/>
              <a:tabLst/>
            </a:pPr>
            <a:r>
              <a:rPr lang="fr-FR" sz="2000" b="0" i="1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		… 	 </a:t>
            </a:r>
            <a:r>
              <a:rPr lang="fr-FR" sz="2000" i="1" dirty="0" smtClean="0">
                <a:latin typeface="Arial" pitchFamily="18"/>
                <a:ea typeface="Microsoft YaHei" pitchFamily="2"/>
                <a:cs typeface="Mangal" pitchFamily="2"/>
              </a:rPr>
              <a:t>});</a:t>
            </a:r>
            <a:endParaRPr lang="fr-FR" sz="2000" b="0" i="1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56389" y="1170878"/>
            <a:ext cx="2516576" cy="165037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27551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2"/>
          <a:stretch/>
        </p:blipFill>
        <p:spPr>
          <a:xfrm>
            <a:off x="602083" y="1045028"/>
            <a:ext cx="6832853" cy="5671457"/>
          </a:xfrm>
          <a:prstGeom prst="rect">
            <a:avLst/>
          </a:prstGeom>
        </p:spPr>
      </p:pic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67123" y="30071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Exemple d'application 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7479540" y="1959429"/>
            <a:ext cx="2636079" cy="324938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rtl="0" hangingPunct="0">
              <a:spcAft>
                <a:spcPts val="600"/>
              </a:spcAft>
              <a:buNone/>
              <a:tabLst/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Eléments </a:t>
            </a:r>
            <a:r>
              <a:rPr lang="fr-FR" sz="2800" b="0" i="0" u="none" strike="noStrike" kern="1200" dirty="0" err="1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svg</a:t>
            </a:r>
            <a:endParaRPr lang="fr-FR" sz="2800" b="0" i="0" u="none" strike="noStrike" kern="1200" dirty="0" smtClean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  <a:p>
            <a:pPr marL="0" marR="0" lvl="0" indent="0" rtl="0" hangingPunct="0">
              <a:spcAft>
                <a:spcPts val="600"/>
              </a:spcAft>
              <a:buNone/>
              <a:tabLst/>
            </a:pPr>
            <a:r>
              <a:rPr lang="fr-FR" sz="2800" dirty="0" smtClean="0">
                <a:latin typeface="Arial" pitchFamily="18"/>
                <a:ea typeface="Microsoft YaHei" pitchFamily="2"/>
                <a:cs typeface="Mangal" pitchFamily="2"/>
              </a:rPr>
              <a:t>Attributs :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Position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sz="2800" dirty="0" smtClean="0">
                <a:latin typeface="Arial" pitchFamily="18"/>
                <a:ea typeface="Microsoft YaHei" pitchFamily="2"/>
                <a:cs typeface="Mangal" pitchFamily="2"/>
              </a:rPr>
              <a:t>Taille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sz="28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Couleur</a:t>
            </a:r>
          </a:p>
          <a:p>
            <a:pPr marL="457200" indent="-457200" hangingPunct="0">
              <a:spcAft>
                <a:spcPts val="600"/>
              </a:spcAft>
            </a:pPr>
            <a:r>
              <a:rPr lang="fr-FR" sz="2800" dirty="0" smtClean="0">
                <a:latin typeface="Arial" pitchFamily="18"/>
                <a:ea typeface="Microsoft YaHei" pitchFamily="2"/>
                <a:cs typeface="Mangal" pitchFamily="2"/>
              </a:rPr>
              <a:t>……</a:t>
            </a:r>
            <a:endParaRPr lang="fr-FR" sz="28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 flipH="1" flipV="1">
            <a:off x="6221183" y="2471059"/>
            <a:ext cx="908961" cy="77288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 flipV="1">
            <a:off x="5312223" y="2819401"/>
            <a:ext cx="1817920" cy="42454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4865909" y="3243943"/>
            <a:ext cx="2264234" cy="29609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363681" y="3243943"/>
            <a:ext cx="3766462" cy="157298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05998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160" y="502761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HTML/CSS vs </a:t>
            </a:r>
            <a:r>
              <a:rPr lang="fr-FR" dirty="0" err="1"/>
              <a:t>Javascript</a:t>
            </a:r>
            <a:r>
              <a:rPr lang="fr-FR" dirty="0"/>
              <a:t>/AJAX ?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60000" y="1367640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Possibilité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de construire le site en 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JS uniquement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60000" y="2309039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Choix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en fonction des pages web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09600" y="3319410"/>
            <a:ext cx="3570514" cy="33658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99" y="3480939"/>
            <a:ext cx="4883769" cy="30427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48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 idx="4294967295"/>
          </p:nvPr>
        </p:nvSpPr>
        <p:spPr>
          <a:xfrm>
            <a:off x="389520" y="502760"/>
            <a:ext cx="10266840" cy="553998"/>
          </a:xfrm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/>
              <a:t>Conclusion : site web / serveur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60000" y="1620000"/>
            <a:ext cx="9144000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Collaboration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permanente entre les différentes </a:t>
            </a: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équipes du projet</a:t>
            </a:r>
            <a:endParaRPr lang="fr-FR" sz="3200" b="0" i="0" u="none" strike="noStrike" kern="1200" dirty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6245" y="3152124"/>
            <a:ext cx="4555755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Réflexion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centrée </a:t>
            </a:r>
            <a:endParaRPr lang="fr-FR" sz="3200" b="0" i="0" u="none" strike="noStrike" kern="1200" dirty="0" smtClean="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  <a:p>
            <a:pPr marL="0" marR="0" lvl="0" indent="0" algn="l" rtl="0" hangingPunct="0">
              <a:buSzPct val="45000"/>
              <a:buNone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  sur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l'utilisateur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60000" y="4575547"/>
            <a:ext cx="4747259" cy="10083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marR="0" lvl="0" indent="0" algn="l" rtl="0" hangingPunct="0">
              <a:buSzPct val="45000"/>
              <a:buFont typeface="StarSymbol"/>
              <a:buChar char="●"/>
              <a:tabLst/>
            </a:pPr>
            <a:r>
              <a:rPr lang="fr-FR" sz="3200" b="0" i="0" u="none" strike="noStrike" kern="1200" dirty="0" smtClean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 Face </a:t>
            </a:r>
            <a:r>
              <a:rPr lang="fr-FR" sz="32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Mangal" pitchFamily="2"/>
              </a:rPr>
              <a:t>visible du projet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b="11463"/>
          <a:stretch>
            <a:fillRect/>
          </a:stretch>
        </p:blipFill>
        <p:spPr>
          <a:xfrm>
            <a:off x="5395433" y="2514035"/>
            <a:ext cx="4187529" cy="33626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9529590" y="121186"/>
            <a:ext cx="25676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 smtClean="0"/>
              <a:t>Pesto Webmining</a:t>
            </a:r>
          </a:p>
          <a:p>
            <a:pPr algn="r"/>
            <a:r>
              <a:rPr lang="fr-FR" sz="1600" dirty="0" smtClean="0"/>
              <a:t>Site Web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65237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589</TotalTime>
  <Words>2426</Words>
  <Application>Microsoft Office PowerPoint</Application>
  <PresentationFormat>Widescreen</PresentationFormat>
  <Paragraphs>863</Paragraphs>
  <Slides>94</Slides>
  <Notes>33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7" baseType="lpstr">
      <vt:lpstr>Microsoft YaHei</vt:lpstr>
      <vt:lpstr>Arial</vt:lpstr>
      <vt:lpstr>Arial Unicode MS</vt:lpstr>
      <vt:lpstr>Calibri</vt:lpstr>
      <vt:lpstr>Cambria Math</vt:lpstr>
      <vt:lpstr>Consolas</vt:lpstr>
      <vt:lpstr>Mangal</vt:lpstr>
      <vt:lpstr>StarSymbol</vt:lpstr>
      <vt:lpstr>Trebuchet MS</vt:lpstr>
      <vt:lpstr>Wingdings</vt:lpstr>
      <vt:lpstr>Wingdings 3</vt:lpstr>
      <vt:lpstr>Facet</vt:lpstr>
      <vt:lpstr>…quation</vt:lpstr>
      <vt:lpstr>Flat Rat The true price of your flat</vt:lpstr>
      <vt:lpstr>Introduction</vt:lpstr>
      <vt:lpstr>Genèse du projet</vt:lpstr>
      <vt:lpstr>Etat de l’art</vt:lpstr>
      <vt:lpstr>Ce que l’on va essayer d’apporter</vt:lpstr>
      <vt:lpstr>Présentation de notre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Collection de données</vt:lpstr>
      <vt:lpstr>Collection de données</vt:lpstr>
      <vt:lpstr>Web-crawling</vt:lpstr>
      <vt:lpstr>Web-crawling</vt:lpstr>
      <vt:lpstr>Stratégie de fouille</vt:lpstr>
      <vt:lpstr>Définir l’URL de départ</vt:lpstr>
      <vt:lpstr>Stratégie de fouille</vt:lpstr>
      <vt:lpstr>Stratégie de fouille</vt:lpstr>
      <vt:lpstr>Bilan du crawling</vt:lpstr>
      <vt:lpstr>PowerPoint Presentation</vt:lpstr>
      <vt:lpstr>Entrée : fichier d’annonces</vt:lpstr>
      <vt:lpstr>Objectif</vt:lpstr>
      <vt:lpstr>Première étape : liste de caractéristiques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</vt:lpstr>
      <vt:lpstr>Traitement de texte : méthode</vt:lpstr>
      <vt:lpstr>Traitement de texte : méthode</vt:lpstr>
      <vt:lpstr>Traitement de texte</vt:lpstr>
      <vt:lpstr>Coordonnées</vt:lpstr>
      <vt:lpstr>Problèmes rencontrés (et traités)</vt:lpstr>
      <vt:lpstr>Traitement de texte</vt:lpstr>
      <vt:lpstr>Résultat</vt:lpstr>
      <vt:lpstr>Quelques chiffres</vt:lpstr>
      <vt:lpstr>PowerPoint Presentation</vt:lpstr>
      <vt:lpstr>Visualisation</vt:lpstr>
      <vt:lpstr>PowerPoint Presentation</vt:lpstr>
      <vt:lpstr>Prétraitement des données</vt:lpstr>
      <vt:lpstr>Prétraitement des données</vt:lpstr>
      <vt:lpstr>Prétraitement des données</vt:lpstr>
      <vt:lpstr>Prétraitement des données</vt:lpstr>
      <vt:lpstr>Prétraitement des données Analyse en Composantes Principales</vt:lpstr>
      <vt:lpstr>Prétraitement des données Analyse en Composantes Principales</vt:lpstr>
      <vt:lpstr>PowerPoint Presentation</vt:lpstr>
      <vt:lpstr>PowerPoint Presentation</vt:lpstr>
      <vt:lpstr>PowerPoint Presentation</vt:lpstr>
      <vt:lpstr>Prétraitement des données Analyse en Composantes Principales</vt:lpstr>
      <vt:lpstr>Prétraitement des données Analyse en Composantes Principales</vt:lpstr>
      <vt:lpstr>Prétraitement des données</vt:lpstr>
      <vt:lpstr>Prétraitement des données Analyse des correspondances</vt:lpstr>
      <vt:lpstr>PowerPoint Presentation</vt:lpstr>
      <vt:lpstr>PowerPoint Presentation</vt:lpstr>
      <vt:lpstr>Prétraitement des données Analyse des correspondances</vt:lpstr>
      <vt:lpstr>PowerPoint Presentation</vt:lpstr>
      <vt:lpstr>Principes du ML</vt:lpstr>
      <vt:lpstr>L’apprentissage en pratique:</vt:lpstr>
      <vt:lpstr>Un premier algorithme: l’arbre</vt:lpstr>
      <vt:lpstr>Améliorations:</vt:lpstr>
      <vt:lpstr>Méthode choisie:</vt:lpstr>
      <vt:lpstr>Comparaison et résultats</vt:lpstr>
      <vt:lpstr>Caractéristiques pertinentes</vt:lpstr>
      <vt:lpstr>Utilisation pour le site</vt:lpstr>
      <vt:lpstr>Limites et difficultés rencontrées</vt:lpstr>
      <vt:lpstr>PowerPoint Presentation</vt:lpstr>
      <vt:lpstr>Architecture de notre site </vt:lpstr>
      <vt:lpstr>Comment s’affiche un page web ? </vt:lpstr>
      <vt:lpstr>Comment s’affiche un page web ? </vt:lpstr>
      <vt:lpstr>Comment s’affiche un page web ? </vt:lpstr>
      <vt:lpstr>Quel est le rôle du serveur ?</vt:lpstr>
      <vt:lpstr>Comment la page web communique-t-elle avec le serveur ?</vt:lpstr>
      <vt:lpstr>Comment faire pour ne modifier que certaines parties de la page web ?</vt:lpstr>
      <vt:lpstr>Programmation côté client : le Javascript </vt:lpstr>
      <vt:lpstr>Exemple Basique de Javascript</vt:lpstr>
      <vt:lpstr>Affichage d’éléments dynamiques </vt:lpstr>
      <vt:lpstr>Comment s’affiche un page web ? </vt:lpstr>
      <vt:lpstr>Exemple de Jquery sur notre site</vt:lpstr>
      <vt:lpstr>Serveur Classique</vt:lpstr>
      <vt:lpstr>AJAX (Asynchronous JavaScript and XML) … ?</vt:lpstr>
      <vt:lpstr>Exemple sur le site web (librairie jQuery)</vt:lpstr>
      <vt:lpstr>Exemple sur le site web (librairie jQuery)</vt:lpstr>
      <vt:lpstr>PowerPoint Presentation</vt:lpstr>
      <vt:lpstr>Comment créer des éléments complexes ?</vt:lpstr>
      <vt:lpstr>Construction d 'éléments complexes : La librairie d3.js</vt:lpstr>
      <vt:lpstr>Exemple d'application :</vt:lpstr>
      <vt:lpstr>HTML/CSS vs Javascript/AJAX ?</vt:lpstr>
      <vt:lpstr>Conclusion : site web / serveur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Prout popo</dc:title>
  <dc:creator>Hugo</dc:creator>
  <cp:lastModifiedBy>Hugo</cp:lastModifiedBy>
  <cp:revision>69</cp:revision>
  <dcterms:created xsi:type="dcterms:W3CDTF">2015-11-05T12:53:47Z</dcterms:created>
  <dcterms:modified xsi:type="dcterms:W3CDTF">2015-11-09T16:57:47Z</dcterms:modified>
</cp:coreProperties>
</file>